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57" r:id="rId3"/>
    <p:sldId id="275" r:id="rId4"/>
    <p:sldId id="259" r:id="rId5"/>
    <p:sldId id="269" r:id="rId6"/>
    <p:sldId id="262" r:id="rId7"/>
    <p:sldId id="272" r:id="rId8"/>
    <p:sldId id="261" r:id="rId9"/>
    <p:sldId id="260" r:id="rId10"/>
    <p:sldId id="282" r:id="rId11"/>
    <p:sldId id="283" r:id="rId12"/>
    <p:sldId id="270" r:id="rId13"/>
    <p:sldId id="265" r:id="rId14"/>
    <p:sldId id="289" r:id="rId15"/>
    <p:sldId id="263" r:id="rId16"/>
    <p:sldId id="264" r:id="rId17"/>
    <p:sldId id="277" r:id="rId18"/>
    <p:sldId id="285" r:id="rId19"/>
    <p:sldId id="276" r:id="rId20"/>
    <p:sldId id="286" r:id="rId21"/>
    <p:sldId id="287" r:id="rId22"/>
    <p:sldId id="266" r:id="rId23"/>
    <p:sldId id="267" r:id="rId24"/>
    <p:sldId id="279" r:id="rId25"/>
    <p:sldId id="273" r:id="rId26"/>
    <p:sldId id="274" r:id="rId27"/>
    <p:sldId id="288" r:id="rId28"/>
    <p:sldId id="268" r:id="rId29"/>
    <p:sldId id="280" r:id="rId30"/>
    <p:sldId id="281"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79333" autoAdjust="0"/>
  </p:normalViewPr>
  <p:slideViewPr>
    <p:cSldViewPr>
      <p:cViewPr varScale="1">
        <p:scale>
          <a:sx n="54" d="100"/>
          <a:sy n="54" d="100"/>
        </p:scale>
        <p:origin x="1770" y="60"/>
      </p:cViewPr>
      <p:guideLst>
        <p:guide orient="horz" pos="2160"/>
        <p:guide pos="2880"/>
      </p:guideLst>
    </p:cSldViewPr>
  </p:slideViewPr>
  <p:notesTextViewPr>
    <p:cViewPr>
      <p:scale>
        <a:sx n="100" d="100"/>
        <a:sy n="100" d="100"/>
      </p:scale>
      <p:origin x="0" y="-972"/>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0082DD-C810-4839-A3B0-3CDF23088296}" type="datetimeFigureOut">
              <a:rPr lang="en-CA" smtClean="0"/>
              <a:pPr/>
              <a:t>2017-08-11</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9A1964-167E-400A-B734-D545A5253715}"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1CFBF-3A9B-4E13-A0E2-3E4DC92B9D7C}" type="datetimeFigureOut">
              <a:rPr lang="en-CA" smtClean="0"/>
              <a:pPr/>
              <a:t>2017-08-11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DFB92-3DD3-41CB-A418-84A029F10DD3}"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a:p>
            <a:endParaRPr lang="en-CA" dirty="0"/>
          </a:p>
          <a:p>
            <a:endParaRPr lang="en-CA" dirty="0"/>
          </a:p>
          <a:p>
            <a:r>
              <a:rPr lang="en-CA" dirty="0"/>
              <a:t>Welcome</a:t>
            </a:r>
            <a:r>
              <a:rPr lang="en-CA" baseline="0" dirty="0"/>
              <a:t> everyone, to the presentation of my research.  I’m delighted to share my work with you and hope you enjoy the presentation.</a:t>
            </a: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Ideas, Creativity, Innovation:</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 authors</a:t>
            </a:r>
            <a:r>
              <a:rPr lang="en-CA" baseline="0" dirty="0"/>
              <a:t> who focused on ideas, creativity, and innovation think that </a:t>
            </a:r>
            <a:r>
              <a:rPr lang="en-CA" dirty="0"/>
              <a:t>innovation is a basic requirement for building</a:t>
            </a:r>
            <a:r>
              <a:rPr lang="en-CA" baseline="0" dirty="0"/>
              <a:t> adaptive capacity.</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b="1" dirty="0"/>
              <a:t>Effective,</a:t>
            </a:r>
            <a:r>
              <a:rPr lang="en-CA" b="1" baseline="0" dirty="0"/>
              <a:t> Healthy Systems:</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Looking at the material on effective, healthy systems, we see that it is necessary to view the system as a whole rather than isolate the components and that the system expands outside the organization’s walls and includes external contacts and entities.  We also learn that the connection points in a system are key areas to observe.</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a:t>Future Orientation:</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Reading about future orientation, we learn that organizations with a clearly stated mission statement were better equipped to align innovations toward it.</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b="1" dirty="0"/>
              <a:t>Communication:</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 authors</a:t>
            </a:r>
            <a:r>
              <a:rPr lang="en-CA" baseline="0" dirty="0"/>
              <a:t> agreed that </a:t>
            </a:r>
            <a:r>
              <a:rPr lang="en-CA" dirty="0"/>
              <a:t>communication is the cornerstone of a healthy</a:t>
            </a:r>
            <a:r>
              <a:rPr lang="en-CA" baseline="0" dirty="0"/>
              <a:t> and effective system, including </a:t>
            </a:r>
            <a:r>
              <a:rPr lang="en-CA" dirty="0"/>
              <a:t>access</a:t>
            </a:r>
            <a:r>
              <a:rPr lang="en-CA" baseline="0" dirty="0"/>
              <a:t> to information because that seems to lead to a higher rate of idea generation.</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b="1" dirty="0"/>
              <a:t>Entrepreneurial Mindset:</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 research</a:t>
            </a:r>
            <a:r>
              <a:rPr lang="en-CA" baseline="0" dirty="0"/>
              <a:t> on entrepreneurial mindset indicates that </a:t>
            </a:r>
            <a:r>
              <a:rPr lang="en-CA" dirty="0"/>
              <a:t>empowerment is essential to</a:t>
            </a:r>
            <a:r>
              <a:rPr lang="en-CA" baseline="0" dirty="0"/>
              <a:t> building adaptive capacity, and </a:t>
            </a:r>
            <a:r>
              <a:rPr lang="en-CA" dirty="0"/>
              <a:t>engaging people is key to unleashing adaptive capacity.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We also learn</a:t>
            </a:r>
            <a:r>
              <a:rPr lang="en-CA" baseline="0" dirty="0"/>
              <a:t> how important it is to </a:t>
            </a:r>
            <a:r>
              <a:rPr lang="en-CA" dirty="0"/>
              <a:t>encourage thinking in the</a:t>
            </a:r>
            <a:r>
              <a:rPr lang="en-CA" baseline="0" dirty="0"/>
              <a:t> future, forecasting and preparing for circumstances that may or may not occur.</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We must remember too that </a:t>
            </a:r>
            <a:r>
              <a:rPr lang="en-CA" dirty="0"/>
              <a:t>contingency theory is important to consider.  Different environments</a:t>
            </a:r>
            <a:r>
              <a:rPr lang="en-CA" baseline="0" dirty="0"/>
              <a:t>, context, place and time, require different things and a cookie cutter approach is not useful.</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The literature review revealed a set of themes, but it was clear there is no single formula that will guarantee adaptive capacity.  That learning helped to shape the research design.</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After looking at the existing literature and research on adaptability,</a:t>
            </a:r>
            <a:r>
              <a:rPr lang="en-CA" baseline="0" dirty="0"/>
              <a:t> change, and innovation, I filtered the material through the non-profit organization lens because th</a:t>
            </a:r>
            <a:r>
              <a:rPr lang="en-CA" sz="1200" kern="1200" dirty="0">
                <a:solidFill>
                  <a:schemeClr val="tx1"/>
                </a:solidFill>
                <a:latin typeface="+mn-lt"/>
                <a:ea typeface="+mn-ea"/>
                <a:cs typeface="+mn-cs"/>
              </a:rPr>
              <a:t>e purpose of the research is to add new knowledge to our current understanding of adaptability in non-profit organizations.  </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The framework that is diagramed here supports</a:t>
            </a:r>
            <a:r>
              <a:rPr lang="en-CA" sz="1200" kern="1200" baseline="0" dirty="0">
                <a:solidFill>
                  <a:schemeClr val="tx1"/>
                </a:solidFill>
                <a:latin typeface="+mn-lt"/>
                <a:ea typeface="+mn-ea"/>
                <a:cs typeface="+mn-cs"/>
              </a:rPr>
              <a:t> the study</a:t>
            </a:r>
            <a:r>
              <a:rPr lang="en-CA" sz="1200" kern="1200" dirty="0">
                <a:solidFill>
                  <a:schemeClr val="tx1"/>
                </a:solidFill>
                <a:latin typeface="+mn-lt"/>
                <a:ea typeface="+mn-ea"/>
                <a:cs typeface="+mn-cs"/>
              </a:rPr>
              <a:t> by providing a clear path that includes a review of the literature and the data collected from participants who are influenced, impacted, and affected daily by change.  </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By comparing what the literature holds with the current experience of participants, this research adds a rich dimension to the literature.</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The diagram depicts the variables and their relationships that comprise the theoretical framework that guides the study.  </a:t>
            </a:r>
          </a:p>
          <a:p>
            <a:endParaRPr lang="en-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The research connects the elements of the framework together and provides the setting for participants to describe adaptability as they see and experience it.</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 </a:t>
            </a:r>
            <a:r>
              <a:rPr lang="en-CA" dirty="0"/>
              <a:t> </a:t>
            </a:r>
          </a:p>
        </p:txBody>
      </p:sp>
      <p:sp>
        <p:nvSpPr>
          <p:cNvPr id="4" name="Slide Number Placeholder 3"/>
          <p:cNvSpPr>
            <a:spLocks noGrp="1"/>
          </p:cNvSpPr>
          <p:nvPr>
            <p:ph type="sldNum" sz="quarter" idx="10"/>
          </p:nvPr>
        </p:nvSpPr>
        <p:spPr/>
        <p:txBody>
          <a:bodyPr/>
          <a:lstStyle/>
          <a:p>
            <a:fld id="{200DFB92-3DD3-41CB-A418-84A029F10DD3}"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CA" dirty="0"/>
              <a:t>This question explores how stakeholders of non-profit organizations view their organization’s capacities</a:t>
            </a:r>
            <a:r>
              <a:rPr lang="en-CA" baseline="0" dirty="0"/>
              <a:t> to proactively adapt to changing environments.</a:t>
            </a:r>
          </a:p>
          <a:p>
            <a:pPr>
              <a:buNone/>
            </a:pPr>
            <a:endParaRPr lang="en-CA" baseline="0" dirty="0"/>
          </a:p>
          <a:p>
            <a:pPr>
              <a:buNone/>
            </a:pPr>
            <a:r>
              <a:rPr lang="en-CA" baseline="0" dirty="0"/>
              <a:t>This research reveals what the participants said they thought contributed to adaptive capacity in their non-profit organization and compares their experience of adaptive capacity with the themes from the literature review.</a:t>
            </a:r>
          </a:p>
          <a:p>
            <a:pPr>
              <a:buNone/>
            </a:pPr>
            <a:endParaRPr lang="en-CA" baseline="0" dirty="0"/>
          </a:p>
          <a:p>
            <a:pPr>
              <a:buNone/>
            </a:pPr>
            <a:r>
              <a:rPr lang="en-CA" baseline="0" dirty="0"/>
              <a:t>Image obtained by “</a:t>
            </a:r>
            <a:r>
              <a:rPr lang="en-CA" sz="1200" kern="1200" dirty="0">
                <a:solidFill>
                  <a:schemeClr val="tx1"/>
                </a:solidFill>
                <a:latin typeface="+mn-lt"/>
                <a:ea typeface="+mn-ea"/>
                <a:cs typeface="+mn-cs"/>
              </a:rPr>
              <a:t>no copyright images xxx   </a:t>
            </a:r>
            <a:r>
              <a:rPr lang="en-CA" sz="1200" kern="1200" dirty="0" err="1">
                <a:solidFill>
                  <a:schemeClr val="tx1"/>
                </a:solidFill>
                <a:latin typeface="+mn-lt"/>
                <a:ea typeface="+mn-ea"/>
                <a:cs typeface="+mn-cs"/>
              </a:rPr>
              <a:t>xxx</a:t>
            </a:r>
            <a:r>
              <a:rPr lang="en-CA" sz="1200" kern="1200" dirty="0">
                <a:solidFill>
                  <a:schemeClr val="tx1"/>
                </a:solidFill>
                <a:latin typeface="+mn-lt"/>
                <a:ea typeface="+mn-ea"/>
                <a:cs typeface="+mn-cs"/>
              </a:rPr>
              <a:t>=question</a:t>
            </a:r>
            <a:r>
              <a:rPr lang="en-CA" sz="1200" kern="1200" baseline="0" dirty="0">
                <a:solidFill>
                  <a:schemeClr val="tx1"/>
                </a:solidFill>
                <a:latin typeface="+mn-lt"/>
                <a:ea typeface="+mn-ea"/>
                <a:cs typeface="+mn-cs"/>
              </a:rPr>
              <a:t> mark”</a:t>
            </a:r>
            <a:endParaRPr lang="en-CA" baseline="0" dirty="0"/>
          </a:p>
          <a:p>
            <a:pPr>
              <a:buNone/>
            </a:pPr>
            <a:endParaRPr lang="en-CA" baseline="0"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CA" sz="1200" kern="1200" dirty="0">
                <a:solidFill>
                  <a:schemeClr val="tx1"/>
                </a:solidFill>
                <a:latin typeface="+mn-lt"/>
                <a:ea typeface="+mn-ea"/>
                <a:cs typeface="+mn-cs"/>
              </a:rPr>
              <a:t>The sub-questions support the research by asking about elements pertinent to adaptive capacity in non-profit organizations.  </a:t>
            </a:r>
          </a:p>
          <a:p>
            <a:pPr>
              <a:buNone/>
            </a:pPr>
            <a:endParaRPr lang="en-CA" sz="1200" kern="1200" dirty="0">
              <a:solidFill>
                <a:schemeClr val="tx1"/>
              </a:solidFill>
              <a:latin typeface="+mn-lt"/>
              <a:ea typeface="+mn-ea"/>
              <a:cs typeface="+mn-cs"/>
            </a:endParaRPr>
          </a:p>
          <a:p>
            <a:pPr>
              <a:buNone/>
            </a:pPr>
            <a:r>
              <a:rPr lang="en-CA" sz="1200" kern="1200" dirty="0">
                <a:solidFill>
                  <a:schemeClr val="tx1"/>
                </a:solidFill>
                <a:latin typeface="+mn-lt"/>
                <a:ea typeface="+mn-ea"/>
                <a:cs typeface="+mn-cs"/>
              </a:rPr>
              <a:t>They explore the nature of changes that participants are noticing</a:t>
            </a:r>
            <a:r>
              <a:rPr lang="en-CA" sz="1200" kern="1200" baseline="0" dirty="0">
                <a:solidFill>
                  <a:schemeClr val="tx1"/>
                </a:solidFill>
                <a:latin typeface="+mn-lt"/>
                <a:ea typeface="+mn-ea"/>
                <a:cs typeface="+mn-cs"/>
              </a:rPr>
              <a:t>, internally and externally.</a:t>
            </a:r>
            <a:endParaRPr lang="en-CA" sz="1200" kern="1200" dirty="0">
              <a:solidFill>
                <a:schemeClr val="tx1"/>
              </a:solidFill>
              <a:latin typeface="+mn-lt"/>
              <a:ea typeface="+mn-ea"/>
              <a:cs typeface="+mn-cs"/>
            </a:endParaRPr>
          </a:p>
          <a:p>
            <a:pPr>
              <a:buNone/>
            </a:pPr>
            <a:endParaRPr lang="en-CA" sz="1200" kern="1200" dirty="0">
              <a:solidFill>
                <a:schemeClr val="tx1"/>
              </a:solidFill>
              <a:latin typeface="+mn-lt"/>
              <a:ea typeface="+mn-ea"/>
              <a:cs typeface="+mn-cs"/>
            </a:endParaRPr>
          </a:p>
          <a:p>
            <a:pPr>
              <a:buNone/>
            </a:pPr>
            <a:r>
              <a:rPr lang="en-CA" sz="1200" kern="1200" dirty="0">
                <a:solidFill>
                  <a:schemeClr val="tx1"/>
                </a:solidFill>
                <a:latin typeface="+mn-lt"/>
                <a:ea typeface="+mn-ea"/>
                <a:cs typeface="+mn-cs"/>
              </a:rPr>
              <a:t>Participants were asked to share their views on adaptability as they experienced and observed it,</a:t>
            </a:r>
            <a:r>
              <a:rPr lang="en-CA" sz="1200" kern="1200" baseline="0" dirty="0">
                <a:solidFill>
                  <a:schemeClr val="tx1"/>
                </a:solidFill>
                <a:latin typeface="+mn-lt"/>
                <a:ea typeface="+mn-ea"/>
                <a:cs typeface="+mn-cs"/>
              </a:rPr>
              <a:t> and were invited to share </a:t>
            </a:r>
            <a:r>
              <a:rPr lang="en-CA" sz="1200" kern="1200" dirty="0">
                <a:solidFill>
                  <a:schemeClr val="tx1"/>
                </a:solidFill>
                <a:latin typeface="+mn-lt"/>
                <a:ea typeface="+mn-ea"/>
                <a:cs typeface="+mn-cs"/>
              </a:rPr>
              <a:t>examples to illustrate their experience.  </a:t>
            </a:r>
          </a:p>
          <a:p>
            <a:pPr>
              <a:buNone/>
            </a:pPr>
            <a:endParaRPr lang="en-CA" sz="1200" kern="1200" dirty="0">
              <a:solidFill>
                <a:schemeClr val="tx1"/>
              </a:solidFill>
              <a:latin typeface="+mn-lt"/>
              <a:ea typeface="+mn-ea"/>
              <a:cs typeface="+mn-cs"/>
            </a:endParaRPr>
          </a:p>
          <a:p>
            <a:pPr>
              <a:buNone/>
            </a:pPr>
            <a:r>
              <a:rPr lang="en-CA" sz="1200" kern="1200" dirty="0">
                <a:solidFill>
                  <a:schemeClr val="tx1"/>
                </a:solidFill>
                <a:latin typeface="+mn-lt"/>
                <a:ea typeface="+mn-ea"/>
                <a:cs typeface="+mn-cs"/>
              </a:rPr>
              <a:t>They were also asked what adaptations they think will be needed in the future and what those adaptations will require.</a:t>
            </a:r>
          </a:p>
          <a:p>
            <a:pPr>
              <a:buNone/>
            </a:pPr>
            <a:endParaRPr lang="en-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Image obtained by “</a:t>
            </a:r>
            <a:r>
              <a:rPr lang="en-CA" sz="1200" kern="1200" dirty="0">
                <a:solidFill>
                  <a:schemeClr val="tx1"/>
                </a:solidFill>
                <a:latin typeface="+mn-lt"/>
                <a:ea typeface="+mn-ea"/>
                <a:cs typeface="+mn-cs"/>
              </a:rPr>
              <a:t>no copyright images xxx   </a:t>
            </a:r>
            <a:r>
              <a:rPr lang="en-CA" sz="1200" kern="1200" dirty="0" err="1">
                <a:solidFill>
                  <a:schemeClr val="tx1"/>
                </a:solidFill>
                <a:latin typeface="+mn-lt"/>
                <a:ea typeface="+mn-ea"/>
                <a:cs typeface="+mn-cs"/>
              </a:rPr>
              <a:t>xxx</a:t>
            </a:r>
            <a:r>
              <a:rPr lang="en-CA" sz="1200" kern="1200" dirty="0">
                <a:solidFill>
                  <a:schemeClr val="tx1"/>
                </a:solidFill>
                <a:latin typeface="+mn-lt"/>
                <a:ea typeface="+mn-ea"/>
                <a:cs typeface="+mn-cs"/>
              </a:rPr>
              <a:t>=question</a:t>
            </a:r>
            <a:r>
              <a:rPr lang="en-CA" sz="1200" kern="1200" baseline="0" dirty="0">
                <a:solidFill>
                  <a:schemeClr val="tx1"/>
                </a:solidFill>
                <a:latin typeface="+mn-lt"/>
                <a:ea typeface="+mn-ea"/>
                <a:cs typeface="+mn-cs"/>
              </a:rPr>
              <a:t> mark”</a:t>
            </a:r>
            <a:endParaRPr lang="en-CA" baseline="0" dirty="0"/>
          </a:p>
          <a:p>
            <a:pPr>
              <a:buNone/>
            </a:pP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sz="1050" kern="1200" dirty="0">
                <a:solidFill>
                  <a:schemeClr val="tx1"/>
                </a:solidFill>
                <a:latin typeface="+mn-lt"/>
                <a:ea typeface="+mn-ea"/>
                <a:cs typeface="+mn-cs"/>
              </a:rPr>
              <a:t>This slide outlines the research design for the study.</a:t>
            </a:r>
          </a:p>
          <a:p>
            <a:endParaRPr lang="en-CA" sz="1050" kern="1200" dirty="0">
              <a:solidFill>
                <a:schemeClr val="tx1"/>
              </a:solidFill>
              <a:latin typeface="+mn-lt"/>
              <a:ea typeface="+mn-ea"/>
              <a:cs typeface="+mn-cs"/>
            </a:endParaRPr>
          </a:p>
          <a:p>
            <a:r>
              <a:rPr lang="en-CA" sz="1050" kern="1200" dirty="0">
                <a:solidFill>
                  <a:schemeClr val="tx1"/>
                </a:solidFill>
                <a:latin typeface="+mn-lt"/>
                <a:ea typeface="+mn-ea"/>
                <a:cs typeface="+mn-cs"/>
              </a:rPr>
              <a:t>Grounded theory was chosen for this research because it was consistent with my belief that the participants possessed the information that would answer</a:t>
            </a:r>
            <a:r>
              <a:rPr lang="en-CA" sz="1050" kern="1200" baseline="0" dirty="0">
                <a:solidFill>
                  <a:schemeClr val="tx1"/>
                </a:solidFill>
                <a:latin typeface="+mn-lt"/>
                <a:ea typeface="+mn-ea"/>
                <a:cs typeface="+mn-cs"/>
              </a:rPr>
              <a:t> the research question.  It also provided a structured way to analyze the data and discover the collective knowledge of the participants.</a:t>
            </a:r>
            <a:endParaRPr lang="en-CA" sz="1050" kern="1200" dirty="0">
              <a:solidFill>
                <a:schemeClr val="tx1"/>
              </a:solidFill>
              <a:latin typeface="+mn-lt"/>
              <a:ea typeface="+mn-ea"/>
              <a:cs typeface="+mn-cs"/>
            </a:endParaRPr>
          </a:p>
          <a:p>
            <a:endParaRPr lang="en-CA" sz="1050" kern="1200" dirty="0">
              <a:solidFill>
                <a:schemeClr val="tx1"/>
              </a:solidFill>
              <a:latin typeface="+mn-lt"/>
              <a:ea typeface="+mn-ea"/>
              <a:cs typeface="+mn-cs"/>
            </a:endParaRPr>
          </a:p>
          <a:p>
            <a:r>
              <a:rPr lang="en-CA" sz="1050" kern="1200" dirty="0">
                <a:solidFill>
                  <a:schemeClr val="tx1"/>
                </a:solidFill>
                <a:latin typeface="+mn-lt"/>
                <a:ea typeface="+mn-ea"/>
                <a:cs typeface="+mn-cs"/>
              </a:rPr>
              <a:t>The semi-structured interviews support the questions and provided the participants the opportunity to share their insights, describe their experiences, and reflect ‘in conversation’ how they view adaptability and what it means in their organization.</a:t>
            </a:r>
          </a:p>
          <a:p>
            <a:endParaRPr lang="en-CA" sz="1050" kern="1200" dirty="0">
              <a:solidFill>
                <a:schemeClr val="tx1"/>
              </a:solidFill>
              <a:latin typeface="+mn-lt"/>
              <a:ea typeface="+mn-ea"/>
              <a:cs typeface="+mn-cs"/>
            </a:endParaRPr>
          </a:p>
          <a:p>
            <a:r>
              <a:rPr lang="en-CA" sz="1050" kern="1200" dirty="0">
                <a:solidFill>
                  <a:schemeClr val="tx1"/>
                </a:solidFill>
                <a:latin typeface="+mn-lt"/>
                <a:ea typeface="+mn-ea"/>
                <a:cs typeface="+mn-cs"/>
              </a:rPr>
              <a:t>I conducted a pilot study</a:t>
            </a:r>
            <a:r>
              <a:rPr lang="en-CA" sz="1050" kern="1200" baseline="0" dirty="0">
                <a:solidFill>
                  <a:schemeClr val="tx1"/>
                </a:solidFill>
                <a:latin typeface="+mn-lt"/>
                <a:ea typeface="+mn-ea"/>
                <a:cs typeface="+mn-cs"/>
              </a:rPr>
              <a:t> first and </a:t>
            </a:r>
            <a:r>
              <a:rPr lang="en-CA" sz="1050" kern="1200" dirty="0">
                <a:solidFill>
                  <a:schemeClr val="tx1"/>
                </a:solidFill>
                <a:latin typeface="+mn-lt"/>
                <a:ea typeface="+mn-ea"/>
                <a:cs typeface="+mn-cs"/>
              </a:rPr>
              <a:t>interviewed 5 participants from 2 non-profit organizations.</a:t>
            </a:r>
          </a:p>
          <a:p>
            <a:r>
              <a:rPr lang="en-US" sz="1050" kern="1200" dirty="0">
                <a:solidFill>
                  <a:schemeClr val="tx1"/>
                </a:solidFill>
                <a:latin typeface="+mn-lt"/>
                <a:ea typeface="+mn-ea"/>
                <a:cs typeface="+mn-cs"/>
              </a:rPr>
              <a:t>The purpose of the pilot study was to test the feasibility and effectiveness of the process,</a:t>
            </a:r>
            <a:r>
              <a:rPr lang="en-US" sz="1050" kern="1200" baseline="0" dirty="0">
                <a:solidFill>
                  <a:schemeClr val="tx1"/>
                </a:solidFill>
                <a:latin typeface="+mn-lt"/>
                <a:ea typeface="+mn-ea"/>
                <a:cs typeface="+mn-cs"/>
              </a:rPr>
              <a:t> starting with </a:t>
            </a:r>
            <a:r>
              <a:rPr lang="en-US" sz="1050" kern="1200" dirty="0">
                <a:solidFill>
                  <a:schemeClr val="tx1"/>
                </a:solidFill>
                <a:latin typeface="+mn-lt"/>
                <a:ea typeface="+mn-ea"/>
                <a:cs typeface="+mn-cs"/>
              </a:rPr>
              <a:t>recruitment</a:t>
            </a:r>
            <a:r>
              <a:rPr lang="en-US" sz="1050" kern="1200" baseline="0" dirty="0">
                <a:solidFill>
                  <a:schemeClr val="tx1"/>
                </a:solidFill>
                <a:latin typeface="+mn-lt"/>
                <a:ea typeface="+mn-ea"/>
                <a:cs typeface="+mn-cs"/>
              </a:rPr>
              <a:t> and</a:t>
            </a:r>
            <a:r>
              <a:rPr lang="en-US" sz="1050" kern="1200" dirty="0">
                <a:solidFill>
                  <a:schemeClr val="tx1"/>
                </a:solidFill>
                <a:latin typeface="+mn-lt"/>
                <a:ea typeface="+mn-ea"/>
                <a:cs typeface="+mn-cs"/>
              </a:rPr>
              <a:t> eligibility</a:t>
            </a:r>
            <a:r>
              <a:rPr lang="en-US" sz="1050" kern="1200" baseline="0" dirty="0">
                <a:solidFill>
                  <a:schemeClr val="tx1"/>
                </a:solidFill>
                <a:latin typeface="+mn-lt"/>
                <a:ea typeface="+mn-ea"/>
                <a:cs typeface="+mn-cs"/>
              </a:rPr>
              <a:t> of participants and protocols in contacting them.</a:t>
            </a:r>
          </a:p>
          <a:p>
            <a:endParaRPr lang="en-US" sz="1050" kern="1200" baseline="0" dirty="0">
              <a:solidFill>
                <a:schemeClr val="tx1"/>
              </a:solidFill>
              <a:latin typeface="+mn-lt"/>
              <a:ea typeface="+mn-ea"/>
              <a:cs typeface="+mn-cs"/>
            </a:endParaRPr>
          </a:p>
          <a:p>
            <a:r>
              <a:rPr lang="en-US" sz="1050" kern="1200" baseline="0" dirty="0">
                <a:solidFill>
                  <a:schemeClr val="tx1"/>
                </a:solidFill>
                <a:latin typeface="+mn-lt"/>
                <a:ea typeface="+mn-ea"/>
                <a:cs typeface="+mn-cs"/>
              </a:rPr>
              <a:t>It was an opportunity to assess the materials and</a:t>
            </a:r>
            <a:r>
              <a:rPr lang="en-US" sz="1050" kern="1200" dirty="0">
                <a:solidFill>
                  <a:schemeClr val="tx1"/>
                </a:solidFill>
                <a:latin typeface="+mn-lt"/>
                <a:ea typeface="+mn-ea"/>
                <a:cs typeface="+mn-cs"/>
              </a:rPr>
              <a:t> instructions participants were provided with, and test the effectiveness of the proposed questions for clarity, sequence, and timing.</a:t>
            </a:r>
          </a:p>
          <a:p>
            <a:endParaRPr lang="en-US" sz="1050" kern="1200" dirty="0">
              <a:solidFill>
                <a:schemeClr val="tx1"/>
              </a:solidFill>
              <a:latin typeface="+mn-lt"/>
              <a:ea typeface="+mn-ea"/>
              <a:cs typeface="+mn-cs"/>
            </a:endParaRPr>
          </a:p>
          <a:p>
            <a:r>
              <a:rPr lang="en-US" sz="1050" kern="1200" dirty="0">
                <a:solidFill>
                  <a:schemeClr val="tx1"/>
                </a:solidFill>
                <a:latin typeface="+mn-lt"/>
                <a:ea typeface="+mn-ea"/>
                <a:cs typeface="+mn-cs"/>
              </a:rPr>
              <a:t>It also afforded</a:t>
            </a:r>
            <a:r>
              <a:rPr lang="en-US" sz="1050" kern="1200" baseline="0" dirty="0">
                <a:solidFill>
                  <a:schemeClr val="tx1"/>
                </a:solidFill>
                <a:latin typeface="+mn-lt"/>
                <a:ea typeface="+mn-ea"/>
                <a:cs typeface="+mn-cs"/>
              </a:rPr>
              <a:t> a chance to </a:t>
            </a:r>
            <a:r>
              <a:rPr lang="en-US" sz="1050" kern="1200" dirty="0">
                <a:solidFill>
                  <a:schemeClr val="tx1"/>
                </a:solidFill>
                <a:latin typeface="+mn-lt"/>
                <a:ea typeface="+mn-ea"/>
                <a:cs typeface="+mn-cs"/>
              </a:rPr>
              <a:t>test the </a:t>
            </a:r>
            <a:r>
              <a:rPr lang="en-US" sz="1050" kern="1200" baseline="0" dirty="0">
                <a:solidFill>
                  <a:schemeClr val="tx1"/>
                </a:solidFill>
                <a:latin typeface="+mn-lt"/>
                <a:ea typeface="+mn-ea"/>
                <a:cs typeface="+mn-cs"/>
              </a:rPr>
              <a:t>equipment and my process such as digital recording and transcription, and </a:t>
            </a:r>
            <a:r>
              <a:rPr lang="en-US" sz="1050" kern="1200" dirty="0">
                <a:solidFill>
                  <a:schemeClr val="tx1"/>
                </a:solidFill>
                <a:latin typeface="+mn-lt"/>
                <a:ea typeface="+mn-ea"/>
                <a:cs typeface="+mn-cs"/>
              </a:rPr>
              <a:t>to identify any logistical problems prior to beginning the formal research.  </a:t>
            </a:r>
          </a:p>
          <a:p>
            <a:pPr>
              <a:buFontTx/>
              <a:buChar char="-"/>
            </a:pPr>
            <a:endParaRPr lang="en-US" sz="105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It was</a:t>
            </a:r>
            <a:r>
              <a:rPr lang="en-US" sz="1050" kern="1200" baseline="0" dirty="0">
                <a:solidFill>
                  <a:schemeClr val="tx1"/>
                </a:solidFill>
                <a:latin typeface="+mn-lt"/>
                <a:ea typeface="+mn-ea"/>
                <a:cs typeface="+mn-cs"/>
              </a:rPr>
              <a:t> </a:t>
            </a:r>
            <a:r>
              <a:rPr lang="en-US" sz="1050" kern="1200" dirty="0">
                <a:solidFill>
                  <a:schemeClr val="tx1"/>
                </a:solidFill>
                <a:latin typeface="+mn-lt"/>
                <a:ea typeface="+mn-ea"/>
                <a:cs typeface="+mn-cs"/>
              </a:rPr>
              <a:t>a good test run for the logistics of conducting the research, the value of the interview questions in relation to the research question, and the data collection and analysis approach.  </a:t>
            </a:r>
            <a:endParaRPr lang="en-CA" sz="1050" kern="1200" dirty="0">
              <a:solidFill>
                <a:schemeClr val="tx1"/>
              </a:solidFill>
              <a:latin typeface="+mn-lt"/>
              <a:ea typeface="+mn-ea"/>
              <a:cs typeface="+mn-cs"/>
            </a:endParaRPr>
          </a:p>
          <a:p>
            <a:pPr>
              <a:buFontTx/>
              <a:buChar char="-"/>
            </a:pPr>
            <a:endParaRPr lang="en-US" sz="1050" kern="1200" dirty="0">
              <a:solidFill>
                <a:schemeClr val="tx1"/>
              </a:solidFill>
              <a:latin typeface="+mn-lt"/>
              <a:ea typeface="+mn-ea"/>
              <a:cs typeface="+mn-cs"/>
            </a:endParaRPr>
          </a:p>
          <a:p>
            <a:pPr>
              <a:buFontTx/>
              <a:buNone/>
            </a:pPr>
            <a:r>
              <a:rPr lang="en-US" sz="1050" kern="1200" dirty="0">
                <a:solidFill>
                  <a:schemeClr val="tx1"/>
                </a:solidFill>
                <a:latin typeface="+mn-lt"/>
                <a:ea typeface="+mn-ea"/>
                <a:cs typeface="+mn-cs"/>
              </a:rPr>
              <a:t>I then interviewed an additional </a:t>
            </a:r>
            <a:r>
              <a:rPr lang="en-US" sz="1050" kern="1200" baseline="0" dirty="0">
                <a:solidFill>
                  <a:schemeClr val="tx1"/>
                </a:solidFill>
                <a:latin typeface="+mn-lt"/>
                <a:ea typeface="+mn-ea"/>
                <a:cs typeface="+mn-cs"/>
              </a:rPr>
              <a:t>7 participants from 3 more non-profit organizations following the same process as for the pilot study.</a:t>
            </a:r>
          </a:p>
          <a:p>
            <a:pPr>
              <a:buFontTx/>
              <a:buNone/>
            </a:pPr>
            <a:endParaRPr lang="en-US" sz="1050" kern="1200" baseline="0" dirty="0">
              <a:solidFill>
                <a:schemeClr val="tx1"/>
              </a:solidFill>
              <a:latin typeface="+mn-lt"/>
              <a:ea typeface="+mn-ea"/>
              <a:cs typeface="+mn-cs"/>
            </a:endParaRPr>
          </a:p>
          <a:p>
            <a:pPr>
              <a:buFontTx/>
              <a:buNone/>
            </a:pPr>
            <a:r>
              <a:rPr lang="en-US" sz="1050" kern="1200" baseline="0" dirty="0">
                <a:solidFill>
                  <a:schemeClr val="tx1"/>
                </a:solidFill>
                <a:latin typeface="+mn-lt"/>
                <a:ea typeface="+mn-ea"/>
                <a:cs typeface="+mn-cs"/>
              </a:rPr>
              <a:t>Data analysis was done using </a:t>
            </a:r>
            <a:r>
              <a:rPr lang="en-US" sz="1050" kern="1200" baseline="0" dirty="0" err="1">
                <a:solidFill>
                  <a:schemeClr val="tx1"/>
                </a:solidFill>
                <a:latin typeface="+mn-lt"/>
                <a:ea typeface="+mn-ea"/>
                <a:cs typeface="+mn-cs"/>
              </a:rPr>
              <a:t>NVivo</a:t>
            </a:r>
            <a:r>
              <a:rPr lang="en-US" sz="1050" kern="1200" baseline="0" dirty="0">
                <a:solidFill>
                  <a:schemeClr val="tx1"/>
                </a:solidFill>
                <a:latin typeface="+mn-lt"/>
                <a:ea typeface="+mn-ea"/>
                <a:cs typeface="+mn-cs"/>
              </a:rPr>
              <a:t> software and incorporated coding practices learned from material by:</a:t>
            </a:r>
          </a:p>
          <a:p>
            <a:pPr>
              <a:buFontTx/>
              <a:buChar char="-"/>
            </a:pPr>
            <a:r>
              <a:rPr lang="en-US" sz="1050" kern="1200" baseline="0" dirty="0">
                <a:solidFill>
                  <a:schemeClr val="tx1"/>
                </a:solidFill>
                <a:latin typeface="+mn-lt"/>
                <a:ea typeface="+mn-ea"/>
                <a:cs typeface="+mn-cs"/>
              </a:rPr>
              <a:t>Graham Gibbs</a:t>
            </a:r>
          </a:p>
          <a:p>
            <a:pPr>
              <a:buFontTx/>
              <a:buChar char="-"/>
            </a:pPr>
            <a:r>
              <a:rPr lang="en-US" sz="1050" kern="1200" baseline="0" dirty="0">
                <a:solidFill>
                  <a:schemeClr val="tx1"/>
                </a:solidFill>
                <a:latin typeface="+mn-lt"/>
                <a:ea typeface="+mn-ea"/>
                <a:cs typeface="+mn-cs"/>
              </a:rPr>
              <a:t> Johnny Saldana</a:t>
            </a:r>
          </a:p>
          <a:p>
            <a:pPr>
              <a:buFontTx/>
              <a:buChar char="-"/>
            </a:pPr>
            <a:r>
              <a:rPr lang="en-US" sz="1050" kern="1200" baseline="0" dirty="0">
                <a:solidFill>
                  <a:schemeClr val="tx1"/>
                </a:solidFill>
                <a:latin typeface="+mn-lt"/>
                <a:ea typeface="+mn-ea"/>
                <a:cs typeface="+mn-cs"/>
              </a:rPr>
              <a:t> Lynn Richards</a:t>
            </a:r>
          </a:p>
          <a:p>
            <a:pPr>
              <a:buFontTx/>
              <a:buNone/>
            </a:pPr>
            <a:endParaRPr lang="en-US" sz="1050" kern="1200" baseline="0" dirty="0">
              <a:solidFill>
                <a:schemeClr val="tx1"/>
              </a:solidFill>
              <a:latin typeface="+mn-lt"/>
              <a:ea typeface="+mn-ea"/>
              <a:cs typeface="+mn-cs"/>
            </a:endParaRPr>
          </a:p>
          <a:p>
            <a:pPr>
              <a:buFontTx/>
              <a:buNone/>
            </a:pPr>
            <a:r>
              <a:rPr lang="en-US" sz="1050" kern="1200" baseline="0" dirty="0">
                <a:solidFill>
                  <a:schemeClr val="tx1"/>
                </a:solidFill>
                <a:latin typeface="+mn-lt"/>
                <a:ea typeface="+mn-ea"/>
                <a:cs typeface="+mn-cs"/>
              </a:rPr>
              <a:t>The process is described in detail in my dissertation and references to these authors are included in the dissertation reference list.</a:t>
            </a:r>
            <a:endParaRPr lang="en-US" sz="1050" kern="1200" dirty="0">
              <a:solidFill>
                <a:schemeClr val="tx1"/>
              </a:solidFill>
              <a:latin typeface="+mn-lt"/>
              <a:ea typeface="+mn-ea"/>
              <a:cs typeface="+mn-cs"/>
            </a:endParaRPr>
          </a:p>
          <a:p>
            <a:pPr>
              <a:buFontTx/>
              <a:buChar char="-"/>
            </a:pPr>
            <a:endParaRPr lang="en-US" sz="1200" kern="1200" dirty="0">
              <a:solidFill>
                <a:schemeClr val="tx1"/>
              </a:solidFill>
              <a:latin typeface="+mn-lt"/>
              <a:ea typeface="+mn-ea"/>
              <a:cs typeface="+mn-cs"/>
            </a:endParaRPr>
          </a:p>
          <a:p>
            <a:pPr>
              <a:buFontTx/>
              <a:buNone/>
            </a:pPr>
            <a:endParaRPr lang="en-US" sz="1200" kern="1200" dirty="0">
              <a:solidFill>
                <a:schemeClr val="tx1"/>
              </a:solidFill>
              <a:latin typeface="+mn-lt"/>
              <a:ea typeface="+mn-ea"/>
              <a:cs typeface="+mn-cs"/>
            </a:endParaRPr>
          </a:p>
          <a:p>
            <a:pPr>
              <a:buFontTx/>
              <a:buNone/>
            </a:pP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t>This diagram is</a:t>
            </a:r>
            <a:r>
              <a:rPr lang="en-CA" sz="1200" baseline="0" dirty="0"/>
              <a:t> based on the codes generated from the data analysis process. In general, these are the areas the participants talked most about.</a:t>
            </a:r>
          </a:p>
          <a:p>
            <a:endParaRPr lang="en-CA" sz="1200" baseline="0" dirty="0"/>
          </a:p>
          <a:p>
            <a:r>
              <a:rPr lang="en-CA" sz="1200" baseline="0" dirty="0"/>
              <a:t>They are grouped together into the categories that are shown here AND it’s important to note that this is NOT the only way to look at the themes.</a:t>
            </a:r>
          </a:p>
          <a:p>
            <a:pPr>
              <a:buFontTx/>
              <a:buNone/>
            </a:pPr>
            <a:endParaRPr lang="en-CA" sz="1200" baseline="0" dirty="0"/>
          </a:p>
          <a:p>
            <a:pPr>
              <a:buFontTx/>
              <a:buNone/>
            </a:pPr>
            <a:r>
              <a:rPr lang="en-CA" sz="1200" baseline="0" dirty="0"/>
              <a:t>I want to emphasize that these groupings are not static.  They can be combined in different ways and considerable overlap and intersection exists among the categories.  </a:t>
            </a:r>
          </a:p>
          <a:p>
            <a:pPr>
              <a:buFontTx/>
              <a:buNone/>
            </a:pPr>
            <a:endParaRPr lang="en-CA"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There are no clear boundaries separating the themes or points made by the participants.  The threads that connect these themes are both the warp and the weft of the fabric of adaptive capacity, interconnecting the concepts and rendering it impossible to view them in isolation.  </a:t>
            </a:r>
          </a:p>
          <a:p>
            <a:pPr>
              <a:buFontTx/>
              <a:buNone/>
            </a:pPr>
            <a:endParaRPr lang="en-CA" sz="1200" baseline="0" dirty="0"/>
          </a:p>
          <a:p>
            <a:pPr>
              <a:buFontTx/>
              <a:buNone/>
            </a:pPr>
            <a:r>
              <a:rPr lang="en-CA" sz="1200" baseline="0" dirty="0"/>
              <a:t>A diagram cannot do justice to the organic nature of these themes but it is one way to communicate them so non-profit organizations can learn from them.</a:t>
            </a:r>
          </a:p>
          <a:p>
            <a:pPr>
              <a:buFontTx/>
              <a:buNone/>
            </a:pPr>
            <a:endParaRPr lang="en-CA" sz="1200" baseline="0" dirty="0"/>
          </a:p>
          <a:p>
            <a:pPr>
              <a:buFontTx/>
              <a:buNone/>
            </a:pPr>
            <a:endParaRPr lang="en-CA" sz="1200" baseline="0" dirty="0"/>
          </a:p>
          <a:p>
            <a:pPr>
              <a:buFontTx/>
              <a:buNone/>
            </a:pPr>
            <a:endParaRPr lang="en-CA" baseline="0" dirty="0"/>
          </a:p>
          <a:p>
            <a:pPr>
              <a:buFontTx/>
              <a:buNone/>
            </a:pP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sz="900" dirty="0"/>
              <a:t>The participants identified</a:t>
            </a:r>
            <a:r>
              <a:rPr lang="en-CA" sz="900" baseline="0" dirty="0"/>
              <a:t> these topics as the key drivers of change in their organizations.  </a:t>
            </a:r>
            <a:r>
              <a:rPr lang="en-CA" sz="900" dirty="0"/>
              <a:t>Some of these change-drivers are</a:t>
            </a:r>
            <a:r>
              <a:rPr lang="en-CA" sz="900" baseline="0" dirty="0"/>
              <a:t> internal, some external, and some are both.</a:t>
            </a:r>
          </a:p>
          <a:p>
            <a:endParaRPr lang="en-CA" sz="900" baseline="0" dirty="0"/>
          </a:p>
          <a:p>
            <a:r>
              <a:rPr lang="en-CA" sz="900" baseline="0" dirty="0"/>
              <a:t>These elements are important because they effect both short-term operations and long-term planning.</a:t>
            </a:r>
          </a:p>
          <a:p>
            <a:endParaRPr lang="en-CA" sz="900" baseline="0" dirty="0"/>
          </a:p>
          <a:p>
            <a:r>
              <a:rPr lang="en-CA" sz="900" baseline="0" dirty="0"/>
              <a:t>Looking at each topic in turn ….</a:t>
            </a:r>
          </a:p>
          <a:p>
            <a:endParaRPr lang="en-CA" sz="900" baseline="0" dirty="0"/>
          </a:p>
          <a:p>
            <a:r>
              <a:rPr lang="en-CA" sz="900" b="1" baseline="0" dirty="0"/>
              <a:t>Technology:</a:t>
            </a:r>
          </a:p>
          <a:p>
            <a:pPr>
              <a:buFontTx/>
              <a:buNone/>
            </a:pPr>
            <a:r>
              <a:rPr lang="en-CA" sz="900" baseline="0" dirty="0"/>
              <a:t>Technology  drives change in several ways.  It requires an investment in hardware and software that need to be regularly updated.  It requires services like web servers, and web page design, as well as training in the use and maintenance of these electronic systems.</a:t>
            </a:r>
          </a:p>
          <a:p>
            <a:pPr>
              <a:buFontTx/>
              <a:buNone/>
            </a:pPr>
            <a:endParaRPr lang="en-CA" sz="900" baseline="0" dirty="0"/>
          </a:p>
          <a:p>
            <a:pPr>
              <a:buFontTx/>
              <a:buNone/>
            </a:pPr>
            <a:r>
              <a:rPr lang="en-CA" sz="900" baseline="0" dirty="0"/>
              <a:t>New tools like </a:t>
            </a:r>
            <a:r>
              <a:rPr lang="en-CA" sz="900" baseline="0" dirty="0" err="1"/>
              <a:t>Facebook</a:t>
            </a:r>
            <a:r>
              <a:rPr lang="en-CA" sz="900" baseline="0" dirty="0"/>
              <a:t> and Twitter pop on the scene and can be overwhelming for staff and/or volunteers.</a:t>
            </a:r>
          </a:p>
          <a:p>
            <a:pPr>
              <a:buFontTx/>
              <a:buNone/>
            </a:pPr>
            <a:endParaRPr lang="en-CA" sz="900" baseline="0" dirty="0"/>
          </a:p>
          <a:p>
            <a:pPr>
              <a:buFontTx/>
              <a:buNone/>
            </a:pPr>
            <a:r>
              <a:rPr lang="en-CA" sz="900" baseline="0" dirty="0"/>
              <a:t>Client expectations about self-serve functions and short response times drive change.</a:t>
            </a:r>
          </a:p>
          <a:p>
            <a:pPr>
              <a:buFontTx/>
              <a:buNone/>
            </a:pPr>
            <a:endParaRPr lang="en-CA" sz="900" baseline="0" dirty="0"/>
          </a:p>
          <a:p>
            <a:pPr>
              <a:buFontTx/>
              <a:buNone/>
            </a:pPr>
            <a:r>
              <a:rPr lang="en-CA" sz="900" baseline="0" dirty="0"/>
              <a:t>For some, technology is required alongside traditional ways of communicating.  They must incorporate technology while still maintaining the other media they have used in the past, balancing high-tech with high-touch.</a:t>
            </a:r>
          </a:p>
          <a:p>
            <a:endParaRPr lang="en-CA" sz="900" baseline="0" dirty="0"/>
          </a:p>
          <a:p>
            <a:r>
              <a:rPr lang="en-CA" sz="900" b="1" baseline="0" dirty="0"/>
              <a:t>Demographics:</a:t>
            </a:r>
          </a:p>
          <a:p>
            <a:pPr>
              <a:buFontTx/>
              <a:buNone/>
            </a:pPr>
            <a:r>
              <a:rPr lang="en-CA" sz="900" baseline="0" dirty="0"/>
              <a:t>We have a growing aging population and this drives not only changes in process, but in many cases changes in products or services.</a:t>
            </a:r>
          </a:p>
          <a:p>
            <a:pPr>
              <a:buFontTx/>
              <a:buNone/>
            </a:pPr>
            <a:endParaRPr lang="en-CA" sz="900" baseline="0" dirty="0"/>
          </a:p>
          <a:p>
            <a:pPr>
              <a:buFontTx/>
              <a:buNone/>
            </a:pPr>
            <a:r>
              <a:rPr lang="en-CA" sz="900" baseline="0" dirty="0"/>
              <a:t>It also impacts the volunteer and/or staff pool for non-profits, in turn impacting how these organizations retain corporate knowledge and approach succession planning.</a:t>
            </a:r>
          </a:p>
          <a:p>
            <a:endParaRPr lang="en-CA" sz="900" baseline="0" dirty="0"/>
          </a:p>
          <a:p>
            <a:r>
              <a:rPr lang="en-CA" sz="900" b="1" baseline="0" dirty="0"/>
              <a:t>Societal Shifts:</a:t>
            </a:r>
          </a:p>
          <a:p>
            <a:pPr>
              <a:buFontTx/>
              <a:buNone/>
            </a:pPr>
            <a:r>
              <a:rPr lang="en-CA" sz="900" baseline="0" dirty="0"/>
              <a:t>We have large numbers of working parents and single parent families today, and they have different preferences in their choice of services, activities and pursuits.  They have many more options available making competition stiff for non-profits who offer programming.</a:t>
            </a:r>
          </a:p>
          <a:p>
            <a:pPr>
              <a:buFontTx/>
              <a:buNone/>
            </a:pPr>
            <a:endParaRPr lang="en-CA" sz="900" baseline="0" dirty="0"/>
          </a:p>
          <a:p>
            <a:pPr>
              <a:buFontTx/>
              <a:buNone/>
            </a:pPr>
            <a:r>
              <a:rPr lang="en-CA" sz="900" baseline="0" dirty="0"/>
              <a:t>And that programming needs to be seen as relevant to today’s world, acknowledging today’s lifestyles and interests.</a:t>
            </a:r>
          </a:p>
          <a:p>
            <a:endParaRPr lang="en-CA" sz="900" baseline="0" dirty="0"/>
          </a:p>
          <a:p>
            <a:r>
              <a:rPr lang="en-CA" sz="900" b="1" baseline="0" dirty="0"/>
              <a:t>Economic Factors:</a:t>
            </a:r>
          </a:p>
          <a:p>
            <a:pPr marL="0" marR="0" indent="0" algn="l" defTabSz="914400" rtl="0" eaLnBrk="1" fontAlgn="auto" latinLnBrk="0" hangingPunct="1">
              <a:lnSpc>
                <a:spcPct val="100000"/>
              </a:lnSpc>
              <a:spcBef>
                <a:spcPts val="0"/>
              </a:spcBef>
              <a:spcAft>
                <a:spcPts val="0"/>
              </a:spcAft>
              <a:buClrTx/>
              <a:buSzTx/>
              <a:buFontTx/>
              <a:buNone/>
              <a:tabLst/>
              <a:defRPr/>
            </a:pPr>
            <a:r>
              <a:rPr lang="en-CA" sz="900" baseline="0" dirty="0"/>
              <a:t>In terms of economic factors, market demand brings opportunities and challenges.</a:t>
            </a:r>
          </a:p>
          <a:p>
            <a:pPr>
              <a:buFontTx/>
              <a:buNone/>
            </a:pPr>
            <a:endParaRPr lang="en-CA" sz="900" baseline="0" dirty="0"/>
          </a:p>
          <a:p>
            <a:pPr>
              <a:buFontTx/>
              <a:buNone/>
            </a:pPr>
            <a:r>
              <a:rPr lang="en-CA" sz="900" baseline="0" dirty="0"/>
              <a:t>The market also affects the size and structure of a non-profit and their ability to increase or downsize according to market fluctuations.</a:t>
            </a:r>
          </a:p>
          <a:p>
            <a:endParaRPr lang="en-CA" sz="900" baseline="0" dirty="0"/>
          </a:p>
          <a:p>
            <a:r>
              <a:rPr lang="en-CA" sz="900" b="1" baseline="0" dirty="0"/>
              <a:t>Regulatory Requirements:</a:t>
            </a:r>
          </a:p>
          <a:p>
            <a:r>
              <a:rPr lang="en-CA" sz="900" baseline="0" dirty="0"/>
              <a:t>Changes in regulations can force changes in what a non-profit offers and the way they deliver the product or service.</a:t>
            </a:r>
          </a:p>
          <a:p>
            <a:endParaRPr lang="en-CA" sz="900" baseline="0" dirty="0"/>
          </a:p>
          <a:p>
            <a:r>
              <a:rPr lang="en-CA" sz="900" b="1" baseline="0" dirty="0"/>
              <a:t>Political Environments:</a:t>
            </a:r>
          </a:p>
          <a:p>
            <a:r>
              <a:rPr lang="en-CA" sz="900" baseline="0" dirty="0"/>
              <a:t>Lastly, a change in government can mean a series of cascading changes in a non-profit’s world, and sometimes threaten their very existence.</a:t>
            </a:r>
            <a:endParaRPr lang="en-CA" sz="900"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This slide and the next one give examples of what the participants said.</a:t>
            </a:r>
          </a:p>
          <a:p>
            <a:endParaRPr lang="en-CA" dirty="0"/>
          </a:p>
          <a:p>
            <a:r>
              <a:rPr lang="en-CA" dirty="0"/>
              <a:t>This</a:t>
            </a:r>
            <a:r>
              <a:rPr lang="en-CA" baseline="0" dirty="0"/>
              <a:t> quote touches on the pressure that participants felt to keep up with change and yet to retain the essence of what their organization exists for.</a:t>
            </a: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This</a:t>
            </a:r>
            <a:r>
              <a:rPr lang="en-CA" baseline="0" dirty="0"/>
              <a:t> quote illustrates another kind of balance – that of having enough structure for consistency, yet allowing for enough flexibility to adapt to change.</a:t>
            </a: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Let’s get started!</a:t>
            </a:r>
          </a:p>
          <a:p>
            <a:endParaRPr lang="en-CA" dirty="0"/>
          </a:p>
          <a:p>
            <a:r>
              <a:rPr lang="en-CA" dirty="0"/>
              <a:t>The agenda we’ll follow is on this slide, and I’ll quickly step you through what</a:t>
            </a:r>
            <a:r>
              <a:rPr lang="en-CA" baseline="0" dirty="0"/>
              <a:t> I’ve planned.</a:t>
            </a:r>
          </a:p>
          <a:p>
            <a:endParaRPr lang="en-CA" baseline="0" dirty="0"/>
          </a:p>
          <a:p>
            <a:r>
              <a:rPr lang="en-CA" baseline="0" dirty="0"/>
              <a:t>We’ll first look at the objective of the research and some operational definitions of terms you’ll hear throughout the presentation.</a:t>
            </a:r>
          </a:p>
          <a:p>
            <a:endParaRPr lang="en-CA" baseline="0" dirty="0"/>
          </a:p>
          <a:p>
            <a:r>
              <a:rPr lang="en-CA" baseline="0" dirty="0"/>
              <a:t>We’ll take a look at the need and the reasons why this research is of interest to non-profit organizations today.</a:t>
            </a:r>
          </a:p>
          <a:p>
            <a:endParaRPr lang="en-CA" baseline="0" dirty="0"/>
          </a:p>
          <a:p>
            <a:r>
              <a:rPr lang="en-CA" baseline="0" dirty="0"/>
              <a:t>I’ll briefly talk about the literature, the framework, the research question and the methodology of this work.</a:t>
            </a:r>
          </a:p>
          <a:p>
            <a:endParaRPr lang="en-CA" baseline="0" dirty="0"/>
          </a:p>
          <a:p>
            <a:r>
              <a:rPr lang="en-CA" baseline="0" dirty="0"/>
              <a:t>Next we’ll examine the findings, along with the strengths, limitations of this study, and some areas where future research could be conducted.</a:t>
            </a:r>
          </a:p>
          <a:p>
            <a:endParaRPr lang="en-CA" baseline="0" dirty="0"/>
          </a:p>
          <a:p>
            <a:r>
              <a:rPr lang="en-CA" baseline="0" dirty="0"/>
              <a:t>We’ll also see how this work contributes to the knowledge pool and how non-profits could use it to increase their adaptive capacity.</a:t>
            </a:r>
          </a:p>
          <a:p>
            <a:endParaRPr lang="en-CA" baseline="0" dirty="0"/>
          </a:p>
          <a:p>
            <a:r>
              <a:rPr lang="en-CA" baseline="0" dirty="0"/>
              <a:t>I’ll finish by expressing my gratitude to those who supported me through this journey.</a:t>
            </a:r>
          </a:p>
        </p:txBody>
      </p:sp>
      <p:sp>
        <p:nvSpPr>
          <p:cNvPr id="4" name="Slide Number Placeholder 3"/>
          <p:cNvSpPr>
            <a:spLocks noGrp="1"/>
          </p:cNvSpPr>
          <p:nvPr>
            <p:ph type="sldNum" sz="quarter" idx="10"/>
          </p:nvPr>
        </p:nvSpPr>
        <p:spPr/>
        <p:txBody>
          <a:bodyPr/>
          <a:lstStyle/>
          <a:p>
            <a:fld id="{200DFB92-3DD3-41CB-A418-84A029F10DD3}"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sz="800" b="0" dirty="0"/>
              <a:t>I’ll talk a bit about some of the things participants identified as evidence that they were able to find the appropriate</a:t>
            </a:r>
            <a:r>
              <a:rPr lang="en-CA" sz="800" b="0" baseline="0" dirty="0"/>
              <a:t> balance.</a:t>
            </a:r>
            <a:endParaRPr lang="en-CA" sz="800" b="0" dirty="0"/>
          </a:p>
          <a:p>
            <a:endParaRPr lang="en-CA" sz="800" b="1" dirty="0"/>
          </a:p>
          <a:p>
            <a:r>
              <a:rPr lang="en-CA" sz="800" b="1" dirty="0"/>
              <a:t>Reputation for Providing Value:</a:t>
            </a:r>
          </a:p>
          <a:p>
            <a:pPr>
              <a:buFontTx/>
              <a:buNone/>
            </a:pPr>
            <a:r>
              <a:rPr lang="en-CA" sz="800" dirty="0"/>
              <a:t>They</a:t>
            </a:r>
            <a:r>
              <a:rPr lang="en-CA" sz="800" baseline="0" dirty="0"/>
              <a:t> talked about providing value by being able</a:t>
            </a:r>
            <a:r>
              <a:rPr lang="en-CA" sz="800" dirty="0"/>
              <a:t> to compete in the</a:t>
            </a:r>
            <a:r>
              <a:rPr lang="en-CA" sz="800" baseline="0" dirty="0"/>
              <a:t> marketplace, to be seen as making decisions with credibility and integrity, and displaying  transparency and trust.</a:t>
            </a:r>
            <a:endParaRPr lang="en-CA" sz="800" dirty="0"/>
          </a:p>
          <a:p>
            <a:endParaRPr lang="en-CA" sz="800" dirty="0"/>
          </a:p>
          <a:p>
            <a:r>
              <a:rPr lang="en-CA" sz="800" b="1" dirty="0"/>
              <a:t>Solid Financial Management:</a:t>
            </a:r>
          </a:p>
          <a:p>
            <a:pPr>
              <a:buFontTx/>
              <a:buNone/>
            </a:pPr>
            <a:r>
              <a:rPr lang="en-CA" sz="800" dirty="0"/>
              <a:t>They defined solid financial management as demonstrating good business</a:t>
            </a:r>
            <a:r>
              <a:rPr lang="en-CA" sz="800" baseline="0" dirty="0"/>
              <a:t> planning, and building enough surplus to ride out a lean time.  A surplus, or a solid financial position also allows for taking calculated risks and allowing for innovative ideas to be implemented.</a:t>
            </a:r>
            <a:endParaRPr lang="en-CA" sz="800" dirty="0"/>
          </a:p>
          <a:p>
            <a:endParaRPr lang="en-CA" sz="800" dirty="0"/>
          </a:p>
          <a:p>
            <a:r>
              <a:rPr lang="en-CA" sz="800" b="1" dirty="0"/>
              <a:t>Clear Identity &amp; Vision:</a:t>
            </a:r>
          </a:p>
          <a:p>
            <a:pPr>
              <a:buFontTx/>
              <a:buNone/>
            </a:pPr>
            <a:r>
              <a:rPr lang="en-CA" sz="800" dirty="0"/>
              <a:t>Several of the participants stressed</a:t>
            </a:r>
            <a:r>
              <a:rPr lang="en-CA" sz="800" baseline="0" dirty="0"/>
              <a:t> the importance of b</a:t>
            </a:r>
            <a:r>
              <a:rPr lang="en-CA" sz="800" dirty="0"/>
              <a:t>eing clear on the organization’s identity, mission,</a:t>
            </a:r>
            <a:r>
              <a:rPr lang="en-CA" sz="800" baseline="0" dirty="0"/>
              <a:t> vision, and mandate.  This clarity allows a non-profit to make objective decisions regarding opportunities and prevents mission drift.</a:t>
            </a:r>
          </a:p>
          <a:p>
            <a:pPr>
              <a:buFontTx/>
              <a:buNone/>
            </a:pPr>
            <a:r>
              <a:rPr lang="en-CA" sz="800" baseline="0" dirty="0"/>
              <a:t> </a:t>
            </a:r>
          </a:p>
          <a:p>
            <a:pPr>
              <a:buFontTx/>
              <a:buNone/>
            </a:pPr>
            <a:r>
              <a:rPr lang="en-CA" sz="800" baseline="0" dirty="0"/>
              <a:t>They said it was important to revisit the vision to keep it in step with today’s world, and to make sure that newcomers were engaged with the vision.  They considered it crucial that people see their contribution’s place in the vision and their role in the big picture.</a:t>
            </a:r>
          </a:p>
          <a:p>
            <a:pPr>
              <a:buFontTx/>
              <a:buNone/>
            </a:pPr>
            <a:endParaRPr lang="en-CA" sz="800" baseline="0" dirty="0"/>
          </a:p>
          <a:p>
            <a:pPr>
              <a:buFontTx/>
              <a:buNone/>
            </a:pPr>
            <a:r>
              <a:rPr lang="en-CA" sz="800" baseline="0" dirty="0"/>
              <a:t>They emphasized that the board’s role is to provide vision and direction so that staff and volunteers can make the vision come true.  </a:t>
            </a:r>
          </a:p>
          <a:p>
            <a:pPr>
              <a:buFontTx/>
              <a:buNone/>
            </a:pPr>
            <a:endParaRPr lang="en-CA" sz="800" dirty="0"/>
          </a:p>
          <a:p>
            <a:r>
              <a:rPr lang="en-CA" sz="800" b="1" dirty="0"/>
              <a:t>Partnerships, Relationships, &amp; Collaboration:</a:t>
            </a:r>
          </a:p>
          <a:p>
            <a:r>
              <a:rPr lang="en-CA" sz="800" dirty="0"/>
              <a:t>The</a:t>
            </a:r>
            <a:r>
              <a:rPr lang="en-CA" sz="800" baseline="0" dirty="0"/>
              <a:t> connections, partnerships, and relationships w</a:t>
            </a:r>
            <a:r>
              <a:rPr lang="en-CA" sz="800" dirty="0"/>
              <a:t>ithin the non-profit, with other non-profits,</a:t>
            </a:r>
            <a:r>
              <a:rPr lang="en-CA" sz="800" baseline="0" dirty="0"/>
              <a:t> and with external organizations and groups was deemed essential and indicates an awareness of the larger system.</a:t>
            </a:r>
            <a:endParaRPr lang="en-CA" sz="800" dirty="0"/>
          </a:p>
          <a:p>
            <a:endParaRPr lang="en-CA" sz="800" dirty="0"/>
          </a:p>
          <a:p>
            <a:r>
              <a:rPr lang="en-CA" sz="800" b="1" dirty="0"/>
              <a:t>Continuous Learning:</a:t>
            </a:r>
          </a:p>
          <a:p>
            <a:pPr>
              <a:buFontTx/>
              <a:buNone/>
            </a:pPr>
            <a:r>
              <a:rPr lang="en-CA" sz="800" dirty="0"/>
              <a:t>Participants identified continuous</a:t>
            </a:r>
            <a:r>
              <a:rPr lang="en-CA" sz="800" baseline="0" dirty="0"/>
              <a:t> learning</a:t>
            </a:r>
            <a:r>
              <a:rPr lang="en-CA" sz="800" dirty="0"/>
              <a:t> as a key indicator</a:t>
            </a:r>
            <a:r>
              <a:rPr lang="en-CA" sz="800" baseline="0" dirty="0"/>
              <a:t> of adaptability and saw it closely t</a:t>
            </a:r>
            <a:r>
              <a:rPr lang="en-CA" sz="800" dirty="0"/>
              <a:t>ied to building partnerships and relationships.</a:t>
            </a:r>
          </a:p>
          <a:p>
            <a:pPr>
              <a:buFontTx/>
              <a:buNone/>
            </a:pPr>
            <a:r>
              <a:rPr lang="en-CA" sz="800" dirty="0"/>
              <a:t>They</a:t>
            </a:r>
            <a:r>
              <a:rPr lang="en-CA" sz="800" baseline="0" dirty="0"/>
              <a:t> included e</a:t>
            </a:r>
            <a:r>
              <a:rPr lang="en-CA" sz="800" dirty="0"/>
              <a:t>nvironmental</a:t>
            </a:r>
            <a:r>
              <a:rPr lang="en-CA" sz="800" baseline="0" dirty="0"/>
              <a:t> scanning as a way to constantly learn what was happening in their sector and in other sectors, and what was coming down the pipe that was worthy of their attention.</a:t>
            </a:r>
            <a:endParaRPr lang="en-CA" sz="800" dirty="0"/>
          </a:p>
          <a:p>
            <a:pPr>
              <a:buFontTx/>
              <a:buNone/>
            </a:pPr>
            <a:r>
              <a:rPr lang="en-CA" sz="800" dirty="0"/>
              <a:t>This entails being aware of the best sources</a:t>
            </a:r>
            <a:r>
              <a:rPr lang="en-CA" sz="800" baseline="0" dirty="0"/>
              <a:t> of information, evaluating the information, and acting on what is appropriate or feasible.</a:t>
            </a:r>
          </a:p>
          <a:p>
            <a:pPr>
              <a:buFontTx/>
              <a:buNone/>
            </a:pPr>
            <a:endParaRPr lang="en-CA" sz="800" dirty="0"/>
          </a:p>
          <a:p>
            <a:r>
              <a:rPr lang="en-CA" sz="800" b="1" dirty="0"/>
              <a:t>New Mindsets:</a:t>
            </a:r>
          </a:p>
          <a:p>
            <a:pPr>
              <a:buFontTx/>
              <a:buNone/>
            </a:pPr>
            <a:r>
              <a:rPr lang="en-CA" sz="800" dirty="0"/>
              <a:t>Mindsets</a:t>
            </a:r>
            <a:r>
              <a:rPr lang="en-CA" sz="800" baseline="0" dirty="0"/>
              <a:t> in this context refer to h</a:t>
            </a:r>
            <a:r>
              <a:rPr lang="en-CA" sz="800" dirty="0"/>
              <a:t>ow people view the organization.  For example, one participant</a:t>
            </a:r>
            <a:r>
              <a:rPr lang="en-CA" sz="800" baseline="0" dirty="0"/>
              <a:t> shared how they reframed what they do from </a:t>
            </a:r>
            <a:r>
              <a:rPr lang="en-CA" sz="800" dirty="0"/>
              <a:t> ‘offering training’ to being a ‘capacity development provider’.</a:t>
            </a:r>
          </a:p>
          <a:p>
            <a:pPr>
              <a:buFontTx/>
              <a:buNone/>
            </a:pPr>
            <a:r>
              <a:rPr lang="en-CA" sz="800" dirty="0"/>
              <a:t>Participants</a:t>
            </a:r>
            <a:r>
              <a:rPr lang="en-CA" sz="800" baseline="0" dirty="0"/>
              <a:t> talked of l</a:t>
            </a:r>
            <a:r>
              <a:rPr lang="en-CA" sz="800" dirty="0"/>
              <a:t>earning to accept and</a:t>
            </a:r>
            <a:r>
              <a:rPr lang="en-CA" sz="800" baseline="0" dirty="0"/>
              <a:t> expect change and finding ways to make it a positive experience, individually and collectively.</a:t>
            </a:r>
            <a:endParaRPr lang="en-CA" sz="800" dirty="0"/>
          </a:p>
          <a:p>
            <a:endParaRPr lang="en-CA" sz="800" dirty="0"/>
          </a:p>
          <a:p>
            <a:r>
              <a:rPr lang="en-CA" sz="800" b="1" dirty="0"/>
              <a:t>Stretch Goals:</a:t>
            </a:r>
          </a:p>
          <a:p>
            <a:pPr>
              <a:buFontTx/>
              <a:buNone/>
            </a:pPr>
            <a:r>
              <a:rPr lang="en-CA" sz="800" dirty="0"/>
              <a:t>A good gauge of adaptability is how willing an organization is to push the envelope</a:t>
            </a:r>
            <a:r>
              <a:rPr lang="en-CA" sz="800" baseline="0" dirty="0"/>
              <a:t> and ask “What if?”</a:t>
            </a:r>
          </a:p>
          <a:p>
            <a:pPr>
              <a:buFontTx/>
              <a:buNone/>
            </a:pPr>
            <a:r>
              <a:rPr lang="en-CA" sz="800" baseline="0" dirty="0"/>
              <a:t>This practice requires new ways of working and setting aside “The way we’ve always done it.” to identify new targets, objectives, and stretch goals.</a:t>
            </a:r>
            <a:endParaRPr lang="en-CA" sz="800" dirty="0"/>
          </a:p>
          <a:p>
            <a:endParaRPr lang="en-CA" sz="800" dirty="0"/>
          </a:p>
          <a:p>
            <a:r>
              <a:rPr lang="en-CA" sz="800" b="1" dirty="0"/>
              <a:t>Consistency:</a:t>
            </a:r>
          </a:p>
          <a:p>
            <a:pPr>
              <a:buFontTx/>
              <a:buNone/>
            </a:pPr>
            <a:r>
              <a:rPr lang="en-CA" sz="800" dirty="0"/>
              <a:t>Another indicator</a:t>
            </a:r>
            <a:r>
              <a:rPr lang="en-CA" sz="800" baseline="0" dirty="0"/>
              <a:t> of adaptability is how an organization b</a:t>
            </a:r>
            <a:r>
              <a:rPr lang="en-CA" sz="800" dirty="0"/>
              <a:t>alances consistency and standards against adaptability and innovation.</a:t>
            </a:r>
          </a:p>
          <a:p>
            <a:pPr>
              <a:buFontTx/>
              <a:buNone/>
            </a:pPr>
            <a:endParaRPr lang="en-CA" sz="800" dirty="0"/>
          </a:p>
          <a:p>
            <a:pPr>
              <a:buFontTx/>
              <a:buNone/>
            </a:pPr>
            <a:r>
              <a:rPr lang="en-CA" sz="800" dirty="0"/>
              <a:t>It’s a skill to be able to discern </a:t>
            </a:r>
            <a:r>
              <a:rPr lang="en-CA" sz="800" baseline="0" dirty="0"/>
              <a:t>which parts need to be consistent and which parts can be innovative.  </a:t>
            </a:r>
          </a:p>
          <a:p>
            <a:pPr>
              <a:buFontTx/>
              <a:buNone/>
            </a:pPr>
            <a:endParaRPr lang="en-CA" sz="800" baseline="0" dirty="0"/>
          </a:p>
          <a:p>
            <a:pPr>
              <a:buFontTx/>
              <a:buNone/>
            </a:pPr>
            <a:r>
              <a:rPr lang="en-CA" sz="800" baseline="0" dirty="0"/>
              <a:t>For example, consistency in language, brand, and common promise can provide stability and a foundation which can actually support flexibility.</a:t>
            </a:r>
          </a:p>
          <a:p>
            <a:pPr>
              <a:buFontTx/>
              <a:buNone/>
            </a:pPr>
            <a:r>
              <a:rPr lang="en-CA" sz="800" baseline="0" dirty="0"/>
              <a:t>This allows a non-profit to stay true to their vision and core purpose while customizing or updating services or products.</a:t>
            </a:r>
          </a:p>
          <a:p>
            <a:pPr>
              <a:buFontTx/>
              <a:buChar char="-"/>
            </a:pPr>
            <a:endParaRPr lang="en-CA" sz="8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sz="800" baseline="0" dirty="0"/>
              <a:t>Copyright permission obtained from </a:t>
            </a:r>
            <a:r>
              <a:rPr lang="en-CA" sz="800" baseline="0" dirty="0" err="1"/>
              <a:t>iStock</a:t>
            </a:r>
            <a:r>
              <a:rPr lang="en-CA" sz="800" baseline="0" dirty="0"/>
              <a:t> photos</a:t>
            </a:r>
          </a:p>
          <a:p>
            <a:pPr>
              <a:buFontTx/>
              <a:buChar char="-"/>
            </a:pP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What does this mean?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non-profits that were included in this research have different objectives and are in different circumstances so a rich collection of insights to draw on and address the question is available.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Given the variety of mandates, viewpoints, and sizes of the organizations, it is not surprising that a concise, definitive conclusion of what it takes to develop adaptive capacity and exhibit it clearly cannot be easily drawn.  There is no single formula</a:t>
            </a:r>
            <a:r>
              <a:rPr lang="en-US" sz="1200" kern="1200" baseline="0" dirty="0">
                <a:solidFill>
                  <a:schemeClr val="tx1"/>
                </a:solidFill>
                <a:latin typeface="+mn-lt"/>
                <a:ea typeface="+mn-ea"/>
                <a:cs typeface="+mn-cs"/>
              </a:rPr>
              <a:t> or recipe that will produce adaptive capacity.</a:t>
            </a:r>
            <a:endParaRPr lang="en-CA" sz="1200" kern="1200" dirty="0">
              <a:solidFill>
                <a:schemeClr val="tx1"/>
              </a:solidFill>
              <a:latin typeface="+mn-lt"/>
              <a:ea typeface="+mn-ea"/>
              <a:cs typeface="+mn-cs"/>
            </a:endParaRPr>
          </a:p>
          <a:p>
            <a:endParaRPr lang="en-CA" dirty="0"/>
          </a:p>
          <a:p>
            <a:r>
              <a:rPr lang="en-CA" dirty="0"/>
              <a:t>The factors that contribute to adaptive</a:t>
            </a:r>
            <a:r>
              <a:rPr lang="en-CA" baseline="0" dirty="0"/>
              <a:t> capacity are</a:t>
            </a:r>
            <a:r>
              <a:rPr lang="en-CA" dirty="0"/>
              <a:t> organic</a:t>
            </a:r>
            <a:r>
              <a:rPr lang="en-CA" baseline="0" dirty="0"/>
              <a:t> and t</a:t>
            </a:r>
            <a:r>
              <a:rPr lang="en-CA" dirty="0"/>
              <a:t>he level of adaptive capacity may be quite different depending on which ingredient is missing or in over-abundance.</a:t>
            </a:r>
          </a:p>
          <a:p>
            <a:endParaRPr lang="en-CA" dirty="0"/>
          </a:p>
          <a:p>
            <a:r>
              <a:rPr lang="en-CA" dirty="0"/>
              <a:t>In every recipe</a:t>
            </a:r>
            <a:r>
              <a:rPr lang="en-CA" baseline="0" dirty="0"/>
              <a:t> there is a balance that produces the intended result.</a:t>
            </a:r>
          </a:p>
          <a:p>
            <a:endParaRPr lang="en-CA" baseline="0" dirty="0"/>
          </a:p>
          <a:p>
            <a:r>
              <a:rPr lang="en-CA" baseline="0" dirty="0"/>
              <a:t>Photo taken by Charlotte Gorley</a:t>
            </a: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mn-cs"/>
              </a:rPr>
              <a:t>I’ve mentioned balance a few times already,</a:t>
            </a:r>
            <a:r>
              <a:rPr lang="en-US" sz="900" kern="1200" baseline="0" dirty="0">
                <a:solidFill>
                  <a:schemeClr val="tx1"/>
                </a:solidFill>
                <a:latin typeface="+mn-lt"/>
                <a:ea typeface="+mn-ea"/>
                <a:cs typeface="+mn-cs"/>
              </a:rPr>
              <a:t> and t</a:t>
            </a:r>
            <a:r>
              <a:rPr lang="en-US" sz="900" kern="1200" dirty="0">
                <a:solidFill>
                  <a:schemeClr val="tx1"/>
                </a:solidFill>
                <a:latin typeface="+mn-lt"/>
                <a:ea typeface="+mn-ea"/>
                <a:cs typeface="+mn-cs"/>
              </a:rPr>
              <a:t>his diagram illustrates the forces, conditions, or considerations that are at work in the non-profit organizations in this study.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900" kern="1200" dirty="0">
                <a:solidFill>
                  <a:schemeClr val="tx1"/>
                </a:solidFill>
                <a:latin typeface="+mn-lt"/>
                <a:ea typeface="+mn-ea"/>
                <a:cs typeface="+mn-cs"/>
              </a:rPr>
              <a:t>From the beginning, there was a need to balance the differences between the literature review and the findings.  </a:t>
            </a:r>
          </a:p>
          <a:p>
            <a:pPr marL="0" marR="0" indent="0" algn="l" defTabSz="914400" rtl="0" eaLnBrk="1" fontAlgn="auto" latinLnBrk="0" hangingPunct="1">
              <a:lnSpc>
                <a:spcPct val="100000"/>
              </a:lnSpc>
              <a:spcBef>
                <a:spcPts val="0"/>
              </a:spcBef>
              <a:spcAft>
                <a:spcPts val="0"/>
              </a:spcAft>
              <a:buClrTx/>
              <a:buSzTx/>
              <a:buFontTx/>
              <a:buNone/>
              <a:tabLst/>
              <a:defRPr/>
            </a:pPr>
            <a:r>
              <a:rPr lang="en-CA" sz="900" kern="1200" dirty="0">
                <a:solidFill>
                  <a:schemeClr val="tx1"/>
                </a:solidFill>
                <a:latin typeface="+mn-lt"/>
                <a:ea typeface="+mn-ea"/>
                <a:cs typeface="+mn-cs"/>
              </a:rPr>
              <a:t>Some topics bear some similarity, although the participants view the dimensions through a different lens than the authors in the literature review did, so their views on the topic do not always align completely.</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900" kern="1200" dirty="0">
                <a:solidFill>
                  <a:schemeClr val="tx1"/>
                </a:solidFill>
                <a:latin typeface="+mn-lt"/>
                <a:ea typeface="+mn-ea"/>
                <a:cs typeface="+mn-cs"/>
              </a:rPr>
              <a:t>As we saw in an earlier</a:t>
            </a:r>
            <a:r>
              <a:rPr lang="en-CA" sz="900" kern="1200" baseline="0" dirty="0">
                <a:solidFill>
                  <a:schemeClr val="tx1"/>
                </a:solidFill>
                <a:latin typeface="+mn-lt"/>
                <a:ea typeface="+mn-ea"/>
                <a:cs typeface="+mn-cs"/>
              </a:rPr>
              <a:t> slide that illustrated the themes that the participants’ comments generated, d</a:t>
            </a:r>
            <a:r>
              <a:rPr lang="en-US" sz="900" kern="1200" dirty="0" err="1">
                <a:solidFill>
                  <a:schemeClr val="tx1"/>
                </a:solidFill>
                <a:latin typeface="+mn-lt"/>
                <a:ea typeface="+mn-ea"/>
                <a:cs typeface="+mn-cs"/>
              </a:rPr>
              <a:t>ynamics</a:t>
            </a:r>
            <a:r>
              <a:rPr lang="en-US" sz="900" kern="1200" dirty="0">
                <a:solidFill>
                  <a:schemeClr val="tx1"/>
                </a:solidFill>
                <a:latin typeface="+mn-lt"/>
                <a:ea typeface="+mn-ea"/>
                <a:cs typeface="+mn-cs"/>
              </a:rPr>
              <a:t> among the elements is an important catalyst for adaptive capacity.  The relationships between the elements reveal an organic, rather than a linear relationship.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mn-cs"/>
              </a:rPr>
              <a:t>One of the authors</a:t>
            </a:r>
            <a:r>
              <a:rPr lang="en-US" sz="900" kern="1200" baseline="0" dirty="0">
                <a:solidFill>
                  <a:schemeClr val="tx1"/>
                </a:solidFill>
                <a:latin typeface="+mn-lt"/>
                <a:ea typeface="+mn-ea"/>
                <a:cs typeface="+mn-cs"/>
              </a:rPr>
              <a:t> I cite in the dissertation </a:t>
            </a:r>
            <a:r>
              <a:rPr lang="en-US" sz="900" kern="1200" dirty="0">
                <a:solidFill>
                  <a:schemeClr val="tx1"/>
                </a:solidFill>
                <a:latin typeface="+mn-lt"/>
                <a:ea typeface="+mn-ea"/>
                <a:cs typeface="+mn-cs"/>
              </a:rPr>
              <a:t>suggests this combination of active ingredients is a complex adaptive system, constantly interacting and rearranging themselves.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mn-cs"/>
              </a:rPr>
              <a:t>(John Holland in Fulmer, 2000)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mn-cs"/>
              </a:rPr>
              <a:t>It involves multiple and changing components, interacting with each other and external elements, evolving as needed and adapting to situations.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mn-cs"/>
              </a:rPr>
              <a:t>Even the relationships within the system may even be temporary, indicating fluid interdependencies instead of static ones.</a:t>
            </a:r>
            <a:endParaRPr lang="en-CA" sz="9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endParaRPr lang="en-CA" baseline="0" dirty="0"/>
          </a:p>
          <a:p>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CA" dirty="0"/>
              <a:t>This research</a:t>
            </a:r>
            <a:r>
              <a:rPr lang="en-CA" baseline="0" dirty="0"/>
              <a:t> stands as a credible study for reasons shown on this slide.</a:t>
            </a:r>
            <a:endParaRPr lang="en-CA" dirty="0"/>
          </a:p>
          <a:p>
            <a:pPr>
              <a:buFontTx/>
              <a:buChar char="-"/>
            </a:pPr>
            <a:endParaRPr lang="en-CA" dirty="0"/>
          </a:p>
          <a:p>
            <a:pPr>
              <a:buFontTx/>
              <a:buNone/>
            </a:pPr>
            <a:r>
              <a:rPr lang="en-CA" dirty="0"/>
              <a:t>In addition, the same set of questions was used for all participants.</a:t>
            </a:r>
          </a:p>
          <a:p>
            <a:pPr>
              <a:buFontTx/>
              <a:buNone/>
            </a:pPr>
            <a:r>
              <a:rPr lang="en-CA" dirty="0"/>
              <a:t> </a:t>
            </a:r>
          </a:p>
          <a:p>
            <a:pPr>
              <a:buFontTx/>
              <a:buNone/>
            </a:pPr>
            <a:r>
              <a:rPr lang="en-CA" dirty="0"/>
              <a:t>The accuracy of the transcripts was verified with the participants and the participant list included volunteers, staff, and board members, providing a good cross-section of viewpoints.</a:t>
            </a:r>
          </a:p>
          <a:p>
            <a:pPr>
              <a:buFontTx/>
              <a:buNone/>
            </a:pPr>
            <a:endParaRPr lang="en-CA" dirty="0"/>
          </a:p>
          <a:p>
            <a:pPr>
              <a:buFontTx/>
              <a:buNone/>
            </a:pPr>
            <a:r>
              <a:rPr lang="en-CA" dirty="0"/>
              <a:t>The</a:t>
            </a:r>
            <a:r>
              <a:rPr lang="en-CA" baseline="0" dirty="0"/>
              <a:t> non-profit organizations selected for the study spanned a variety of domains.  They aren’t named in the study to ensure confidentiality, but they cover a range of programs and they serve a diverse population.</a:t>
            </a:r>
            <a:endParaRPr lang="en-CA" dirty="0"/>
          </a:p>
          <a:p>
            <a:pPr>
              <a:buFontTx/>
              <a:buChar char="-"/>
            </a:pP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There were a relatively small number of non-profits</a:t>
            </a:r>
            <a:r>
              <a:rPr lang="en-CA" baseline="0" dirty="0"/>
              <a:t> and participants included, so there is room to expand on this research in the ways I have identified here.</a:t>
            </a: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I think what’s most important is how this study has</a:t>
            </a:r>
            <a:r>
              <a:rPr lang="en-CA" baseline="0" dirty="0"/>
              <a:t> raised awareness of adaptive capacity in the participants and generated conversations about adaptive capacity that had not taken place previously.  Questions were raised that had previously gone unasked.  It would be interesting to touch base with the organizations in this research a year from now and see if there is evidence that the increased awareness has made a difference in their capacity for adaptation.</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 a result of these findings, leadership educators or OD professionals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may look at their programs differently and assess their teachings about change and adaptability.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Executive coaches may approach their work with clients in a different way when contracted to work with leaders.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Human resources departments may take a fresh look at how they evaluate and reward employees and adjust their hiring practices, as one non-profit in this study has done.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implications for anyone in, or associated with, a non-profit workplace today could be impacted by the results of this study.</a:t>
            </a:r>
            <a:endParaRPr lang="en-CA" sz="1200" kern="120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a:solidFill>
                  <a:schemeClr val="tx1"/>
                </a:solidFill>
                <a:latin typeface="+mn-lt"/>
                <a:ea typeface="+mn-ea"/>
                <a:cs typeface="+mn-cs"/>
              </a:rPr>
              <a:t>This slide and the next</a:t>
            </a:r>
            <a:r>
              <a:rPr lang="en-US" sz="1200" kern="1200" baseline="0" dirty="0">
                <a:solidFill>
                  <a:schemeClr val="tx1"/>
                </a:solidFill>
                <a:latin typeface="+mn-lt"/>
                <a:ea typeface="+mn-ea"/>
                <a:cs typeface="+mn-cs"/>
              </a:rPr>
              <a:t> one talk about some ways non-profits can action the findings of this research.</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Based on the participants’ comments and my interpretation of their remarks, I have concluded that there are several things that can be used as building blocks to adaptive capacity.</a:t>
            </a:r>
          </a:p>
          <a:p>
            <a:endParaRPr lang="en-US" sz="1200" kern="1200" dirty="0">
              <a:solidFill>
                <a:schemeClr val="tx1"/>
              </a:solidFill>
              <a:latin typeface="+mn-lt"/>
              <a:ea typeface="+mn-ea"/>
              <a:cs typeface="+mn-cs"/>
            </a:endParaRPr>
          </a:p>
          <a:p>
            <a:pPr>
              <a:buFontTx/>
              <a:buNone/>
            </a:pPr>
            <a:r>
              <a:rPr lang="en-US" sz="1200" kern="1200" baseline="0" dirty="0">
                <a:solidFill>
                  <a:schemeClr val="tx1"/>
                </a:solidFill>
                <a:latin typeface="+mn-lt"/>
                <a:ea typeface="+mn-ea"/>
                <a:cs typeface="+mn-cs"/>
              </a:rPr>
              <a:t>The first is increasing awareness internally by listening and observing.  That means asking questions and inviting conversations.  Most importantly, it means making time and space for those conversations to occur.  It means sending the message that cultivating adaptive capacity is not something regulated to be done off the side of the desk, or something to be done ‘in peoples’ spare time’.</a:t>
            </a:r>
          </a:p>
          <a:p>
            <a:pPr>
              <a:buFontTx/>
              <a:buNone/>
            </a:pPr>
            <a:endParaRPr lang="en-US" sz="1200" kern="1200" baseline="0" dirty="0">
              <a:solidFill>
                <a:schemeClr val="tx1"/>
              </a:solidFill>
              <a:latin typeface="+mn-lt"/>
              <a:ea typeface="+mn-ea"/>
              <a:cs typeface="+mn-cs"/>
            </a:endParaRPr>
          </a:p>
          <a:p>
            <a:pPr>
              <a:buFontTx/>
              <a:buNone/>
            </a:pPr>
            <a:r>
              <a:rPr lang="en-US" sz="1200" kern="1200" baseline="0" dirty="0">
                <a:solidFill>
                  <a:schemeClr val="tx1"/>
                </a:solidFill>
                <a:latin typeface="+mn-lt"/>
                <a:ea typeface="+mn-ea"/>
                <a:cs typeface="+mn-cs"/>
              </a:rPr>
              <a:t>Another way to increase awareness externally is by actively participating in networking, attending conferences, reading trade journals, and reading research reports….putting a finger on the pulse of change and looking for places and ways where a change might present itself.</a:t>
            </a:r>
          </a:p>
          <a:p>
            <a:pPr>
              <a:buFontTx/>
              <a:buNone/>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They can actively look for ways to offer new services or products basing those decisions on what is learned by environmental scans.</a:t>
            </a:r>
          </a:p>
          <a:p>
            <a:pPr>
              <a:buFontTx/>
              <a:buChar char="-"/>
            </a:pPr>
            <a:endParaRPr lang="en-US" sz="1200" kern="1200" baseline="0" dirty="0">
              <a:solidFill>
                <a:schemeClr val="tx1"/>
              </a:solidFill>
              <a:latin typeface="+mn-lt"/>
              <a:ea typeface="+mn-ea"/>
              <a:cs typeface="+mn-cs"/>
            </a:endParaRPr>
          </a:p>
          <a:p>
            <a:pPr>
              <a:buFontTx/>
              <a:buNone/>
            </a:pPr>
            <a:r>
              <a:rPr lang="en-US" sz="1200" kern="1200" baseline="0" dirty="0">
                <a:solidFill>
                  <a:schemeClr val="tx1"/>
                </a:solidFill>
                <a:latin typeface="+mn-lt"/>
                <a:ea typeface="+mn-ea"/>
                <a:cs typeface="+mn-cs"/>
              </a:rPr>
              <a:t>Leaders at all levels can model a positive attitude toward change and a perspective based on seeing possibilities rather than closing doors.</a:t>
            </a:r>
          </a:p>
          <a:p>
            <a:pPr>
              <a:buFontTx/>
              <a:buNone/>
            </a:pPr>
            <a:endParaRPr lang="en-US" sz="1200" kern="1200" baseline="0" dirty="0">
              <a:solidFill>
                <a:schemeClr val="tx1"/>
              </a:solidFill>
              <a:latin typeface="+mn-lt"/>
              <a:ea typeface="+mn-ea"/>
              <a:cs typeface="+mn-cs"/>
            </a:endParaRPr>
          </a:p>
          <a:p>
            <a:pPr>
              <a:buFontTx/>
              <a:buNone/>
            </a:pPr>
            <a:r>
              <a:rPr lang="en-US" sz="1200" kern="1200" baseline="0" dirty="0">
                <a:solidFill>
                  <a:schemeClr val="tx1"/>
                </a:solidFill>
                <a:latin typeface="+mn-lt"/>
                <a:ea typeface="+mn-ea"/>
                <a:cs typeface="+mn-cs"/>
              </a:rPr>
              <a:t>They can make hiring selections that will shift the organization towards one with a positive attitude to change and build diversity in their talent pool.</a:t>
            </a:r>
          </a:p>
          <a:p>
            <a:pPr>
              <a:buFontTx/>
              <a:buChar char="-"/>
            </a:pPr>
            <a:endParaRPr lang="en-US" sz="1200" kern="1200" baseline="0" dirty="0">
              <a:solidFill>
                <a:schemeClr val="tx1"/>
              </a:solidFill>
              <a:latin typeface="+mn-lt"/>
              <a:ea typeface="+mn-ea"/>
              <a:cs typeface="+mn-cs"/>
            </a:endParaRPr>
          </a:p>
          <a:p>
            <a:pPr>
              <a:buFontTx/>
              <a:buNone/>
            </a:pPr>
            <a:r>
              <a:rPr lang="en-US" sz="1200" kern="1200" baseline="0" dirty="0">
                <a:solidFill>
                  <a:schemeClr val="tx1"/>
                </a:solidFill>
                <a:latin typeface="+mn-lt"/>
                <a:ea typeface="+mn-ea"/>
                <a:cs typeface="+mn-cs"/>
              </a:rPr>
              <a:t>Non-profit organizations can conduct internal process assessments and be ruthless about changing processes that don’t support adaptability.</a:t>
            </a:r>
          </a:p>
          <a:p>
            <a:pPr>
              <a:buFontTx/>
              <a:buChar char="-"/>
            </a:pPr>
            <a:endParaRPr lang="en-US" sz="1200" kern="1200" baseline="0" dirty="0">
              <a:solidFill>
                <a:schemeClr val="tx1"/>
              </a:solidFill>
              <a:latin typeface="+mn-lt"/>
              <a:ea typeface="+mn-ea"/>
              <a:cs typeface="+mn-cs"/>
            </a:endParaRPr>
          </a:p>
          <a:p>
            <a:pPr>
              <a:buFontTx/>
              <a:buNone/>
            </a:pPr>
            <a:r>
              <a:rPr lang="en-US" sz="1200" kern="1200" baseline="0" dirty="0">
                <a:solidFill>
                  <a:schemeClr val="tx1"/>
                </a:solidFill>
                <a:latin typeface="+mn-lt"/>
                <a:ea typeface="+mn-ea"/>
                <a:cs typeface="+mn-cs"/>
              </a:rPr>
              <a:t>They can look for a variety of funding sources and avoid putting all their eggs in one basket.</a:t>
            </a:r>
          </a:p>
          <a:p>
            <a:pPr>
              <a:buFontTx/>
              <a:buChar char="-"/>
            </a:pPr>
            <a:endParaRPr lang="en-US" sz="1200" kern="1200" baseline="0" dirty="0">
              <a:solidFill>
                <a:schemeClr val="tx1"/>
              </a:solidFill>
              <a:latin typeface="+mn-lt"/>
              <a:ea typeface="+mn-ea"/>
              <a:cs typeface="+mn-cs"/>
            </a:endParaRPr>
          </a:p>
          <a:p>
            <a:pPr>
              <a:buFontTx/>
              <a:buNone/>
            </a:pPr>
            <a:r>
              <a:rPr lang="en-US" sz="1200" kern="1200" baseline="0" dirty="0">
                <a:solidFill>
                  <a:schemeClr val="tx1"/>
                </a:solidFill>
                <a:latin typeface="+mn-lt"/>
                <a:ea typeface="+mn-ea"/>
                <a:cs typeface="+mn-cs"/>
              </a:rPr>
              <a:t>They can build a reputation for trustworthiness, honesty, and adding value.</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0DFB92-3DD3-41CB-A418-84A029F10DD3}"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CA" dirty="0"/>
              <a:t>Some</a:t>
            </a:r>
            <a:r>
              <a:rPr lang="en-CA" baseline="0" dirty="0"/>
              <a:t> other ways non-profits can implement the findings are by b</a:t>
            </a:r>
            <a:r>
              <a:rPr lang="en-CA" dirty="0"/>
              <a:t>uilding depth by recognizing potential</a:t>
            </a:r>
            <a:r>
              <a:rPr lang="en-CA" baseline="0" dirty="0"/>
              <a:t> leaders who demonstrate skills in adaptive capacity and ‘paving the way’ for them to action innovative ideas that contribute to adaptive capacity aligned with the organization’s mission.</a:t>
            </a:r>
          </a:p>
          <a:p>
            <a:pPr>
              <a:buFontTx/>
              <a:buChar char="-"/>
            </a:pPr>
            <a:endParaRPr lang="en-CA" baseline="0" dirty="0"/>
          </a:p>
          <a:p>
            <a:pPr>
              <a:buFontTx/>
              <a:buNone/>
            </a:pPr>
            <a:r>
              <a:rPr lang="en-CA" baseline="0" dirty="0"/>
              <a:t>They can use the vision as a guide when assessing opportunities and ask  “Why are we here anyway?”  “What does this organization exist to do?”</a:t>
            </a:r>
          </a:p>
          <a:p>
            <a:pPr>
              <a:buFontTx/>
              <a:buChar char="-"/>
            </a:pPr>
            <a:endParaRPr lang="en-CA" baseline="0" dirty="0"/>
          </a:p>
          <a:p>
            <a:pPr>
              <a:buFontTx/>
              <a:buNone/>
            </a:pPr>
            <a:r>
              <a:rPr lang="en-CA" baseline="0" dirty="0"/>
              <a:t>They can connect with others who demonstrate adaptability and innovative ideas.  </a:t>
            </a:r>
          </a:p>
          <a:p>
            <a:pPr>
              <a:buFontTx/>
              <a:buNone/>
            </a:pPr>
            <a:r>
              <a:rPr lang="en-CA" baseline="0" dirty="0"/>
              <a:t>They can actively pollinate ideas and be open to partnerships that can advance the cause.</a:t>
            </a:r>
          </a:p>
          <a:p>
            <a:pPr>
              <a:buFontTx/>
              <a:buChar char="-"/>
            </a:pPr>
            <a:endParaRPr lang="en-CA" baseline="0" dirty="0"/>
          </a:p>
          <a:p>
            <a:pPr>
              <a:buFontTx/>
              <a:buNone/>
            </a:pPr>
            <a:r>
              <a:rPr lang="en-CA" baseline="0" dirty="0"/>
              <a:t>They can leverage technology and use </a:t>
            </a:r>
            <a:r>
              <a:rPr lang="en-CA" baseline="0" dirty="0" err="1"/>
              <a:t>Facebook</a:t>
            </a:r>
            <a:r>
              <a:rPr lang="en-CA" baseline="0" dirty="0"/>
              <a:t>, Twitter, and blogs as a way to both gather information about what’s trending and may be important to pay attention to, and to communicate ideas and raise awareness of products and services.</a:t>
            </a:r>
          </a:p>
          <a:p>
            <a:pPr>
              <a:buFontTx/>
              <a:buChar char="-"/>
            </a:pPr>
            <a:endParaRPr lang="en-CA" baseline="0" dirty="0"/>
          </a:p>
          <a:p>
            <a:pPr>
              <a:buFontTx/>
              <a:buNone/>
            </a:pPr>
            <a:r>
              <a:rPr lang="en-CA" baseline="0" dirty="0"/>
              <a:t>The information presented here is covered in much more depth in my dissertation, which is available on the Triangle Resources webpage address in the last slide.</a:t>
            </a:r>
          </a:p>
          <a:p>
            <a:pPr>
              <a:buFontTx/>
              <a:buNone/>
            </a:pPr>
            <a:endParaRPr lang="en-CA" baseline="0" dirty="0"/>
          </a:p>
          <a:p>
            <a:pPr>
              <a:buFontTx/>
              <a:buNone/>
            </a:pPr>
            <a:endParaRPr lang="en-CA" dirty="0"/>
          </a:p>
          <a:p>
            <a:pPr>
              <a:buFontTx/>
              <a:buNone/>
            </a:pP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closing, I’d like to acknowledge and express my thanks</a:t>
            </a:r>
            <a:r>
              <a:rPr lang="en-US" sz="1200" kern="1200" baseline="0" dirty="0">
                <a:solidFill>
                  <a:schemeClr val="tx1"/>
                </a:solidFill>
                <a:latin typeface="+mn-lt"/>
                <a:ea typeface="+mn-ea"/>
                <a:cs typeface="+mn-cs"/>
              </a:rPr>
              <a:t> to some very important people who made is possible for me to be at this point today.</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I’d like to first thank my husband, Al, for his ongoing confidence in my abilities and unfailing belief that I can do whatever I set out to do.</a:t>
            </a:r>
            <a:r>
              <a:rPr lang="en-US" sz="1200" kern="1200" baseline="0" dirty="0">
                <a:solidFill>
                  <a:schemeClr val="tx1"/>
                </a:solidFill>
                <a:latin typeface="+mn-lt"/>
                <a:ea typeface="+mn-ea"/>
                <a:cs typeface="+mn-cs"/>
              </a:rPr>
              <a:t>  Al is my rock and I couldn’t have done this work without his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Al read my papers, gave me feedback from a ‘fresh eyes’ perspective and joined in countless conversations about my research.</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Next I’d like to thank Dottie Agger-Gupta,</a:t>
            </a:r>
            <a:r>
              <a:rPr lang="en-CA" baseline="0" dirty="0"/>
              <a:t> my dissertation committee chair.</a:t>
            </a:r>
            <a:endParaRPr lang="en-CA" dirty="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Dottie, I can’t thank you enough.  Dottie interviewed me as a potential student in the HOD program, was a</a:t>
            </a:r>
            <a:r>
              <a:rPr lang="en-US" sz="1200" kern="1200" baseline="0" dirty="0">
                <a:solidFill>
                  <a:schemeClr val="tx1"/>
                </a:solidFill>
                <a:latin typeface="+mn-lt"/>
                <a:ea typeface="+mn-ea"/>
                <a:cs typeface="+mn-cs"/>
              </a:rPr>
              <a:t>n influence at my NSO, and continued to be a role model for me throughout this journey.</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Dottie has my eternal admiration. Always professional and always calm, Dottie exemplified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grace and style</a:t>
            </a:r>
            <a:r>
              <a:rPr lang="en-US" sz="1200" kern="1200" baseline="0" dirty="0">
                <a:solidFill>
                  <a:schemeClr val="tx1"/>
                </a:solidFill>
                <a:latin typeface="+mn-lt"/>
                <a:ea typeface="+mn-ea"/>
                <a:cs typeface="+mn-cs"/>
              </a:rPr>
              <a:t> in her work with me as a mentor, and as an assessor.  She is a </a:t>
            </a:r>
            <a:r>
              <a:rPr lang="en-US" sz="1200" kern="1200" dirty="0">
                <a:solidFill>
                  <a:schemeClr val="tx1"/>
                </a:solidFill>
                <a:latin typeface="+mn-lt"/>
                <a:ea typeface="+mn-ea"/>
                <a:cs typeface="+mn-cs"/>
              </a:rPr>
              <a:t>master of giving feedback and imparting wisdom in a manner that always demonstrates a supportive presence. Thank you, Dottie. You have been a wonderful guide.</a:t>
            </a:r>
            <a:endParaRPr lang="en-CA" sz="1200" kern="120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objective of this study was to </a:t>
            </a:r>
            <a:r>
              <a:rPr lang="en-US" dirty="0"/>
              <a:t>identify the elements that best enable non-profit organizations to successfully and proactively adapt to changing operating environments, service demands, demographic shifts, and stakeholder expectations.</a:t>
            </a:r>
          </a:p>
          <a:p>
            <a:endParaRPr lang="en-US" dirty="0"/>
          </a:p>
          <a:p>
            <a:r>
              <a:rPr lang="en-US" dirty="0"/>
              <a:t>Permission to use: </a:t>
            </a:r>
            <a:r>
              <a:rPr lang="en-US" dirty="0" err="1"/>
              <a:t>Dreamstime</a:t>
            </a:r>
            <a:r>
              <a:rPr lang="en-US" dirty="0"/>
              <a:t> Royalty</a:t>
            </a:r>
            <a:r>
              <a:rPr lang="en-US" baseline="0" dirty="0"/>
              <a:t>-Free Images</a:t>
            </a:r>
            <a:endParaRPr lang="en-CA" dirty="0"/>
          </a:p>
          <a:p>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b="0" dirty="0"/>
              <a:t>And a big thanks to the rest of my dissertation committee.</a:t>
            </a:r>
          </a:p>
          <a:p>
            <a:endParaRPr lang="en-CA" b="1" dirty="0"/>
          </a:p>
          <a:p>
            <a:r>
              <a:rPr lang="en-CA" b="1" dirty="0"/>
              <a:t>Brigitte Harris</a:t>
            </a:r>
          </a:p>
          <a:p>
            <a:r>
              <a:rPr lang="en-CA" dirty="0"/>
              <a:t>I am grateful that Brigitte Harris, my external reader has been part of my committee.  It feels like we’ve come full circle.  Brigitte wrote a letter of reference for</a:t>
            </a:r>
            <a:r>
              <a:rPr lang="en-CA" baseline="0" dirty="0"/>
              <a:t> me when I applied to Fielding and she has been interested in my work throughout the program.  Her attention to detail made my dissertation a work that I am truly proud of.</a:t>
            </a:r>
            <a:endParaRPr lang="en-CA" dirty="0"/>
          </a:p>
          <a:p>
            <a:endParaRPr lang="en-CA" dirty="0"/>
          </a:p>
          <a:p>
            <a:r>
              <a:rPr lang="en-CA" b="1" dirty="0"/>
              <a:t>Leonard Baca</a:t>
            </a:r>
          </a:p>
          <a:p>
            <a:r>
              <a:rPr lang="en-CA" sz="1200" kern="1200" dirty="0">
                <a:solidFill>
                  <a:schemeClr val="tx1"/>
                </a:solidFill>
                <a:latin typeface="+mn-lt"/>
                <a:ea typeface="+mn-ea"/>
                <a:cs typeface="+mn-cs"/>
              </a:rPr>
              <a:t>Leonard Baca is one of my faculty committee</a:t>
            </a:r>
            <a:r>
              <a:rPr lang="en-CA" sz="1200" kern="1200" baseline="0" dirty="0">
                <a:solidFill>
                  <a:schemeClr val="tx1"/>
                </a:solidFill>
                <a:latin typeface="+mn-lt"/>
                <a:ea typeface="+mn-ea"/>
                <a:cs typeface="+mn-cs"/>
              </a:rPr>
              <a:t> members.  </a:t>
            </a:r>
            <a:r>
              <a:rPr lang="en-CA" sz="1200" kern="1200" dirty="0">
                <a:solidFill>
                  <a:schemeClr val="tx1"/>
                </a:solidFill>
                <a:latin typeface="+mn-lt"/>
                <a:ea typeface="+mn-ea"/>
                <a:cs typeface="+mn-cs"/>
              </a:rPr>
              <a:t>Leonard’s constructive critique required me to think deeply about the components of a research project, and this is something that will benefit my future work.  Thank you, Leonard, for your insightful comments, and for your support throughout this process.</a:t>
            </a:r>
          </a:p>
          <a:p>
            <a:endParaRPr lang="en-CA" dirty="0"/>
          </a:p>
          <a:p>
            <a:r>
              <a:rPr lang="en-CA" b="1" dirty="0"/>
              <a:t>Jo-Anne Clarke</a:t>
            </a:r>
          </a:p>
          <a:p>
            <a:r>
              <a:rPr lang="en-CA" dirty="0"/>
              <a:t>Jo-Anne</a:t>
            </a:r>
            <a:r>
              <a:rPr lang="en-CA" baseline="0" dirty="0"/>
              <a:t> Clarke, my student reader was a member of</a:t>
            </a:r>
            <a:r>
              <a:rPr lang="en-CA" dirty="0"/>
              <a:t> my anchor team at our NSO four years</a:t>
            </a:r>
            <a:r>
              <a:rPr lang="en-CA" baseline="0" dirty="0"/>
              <a:t> ago</a:t>
            </a:r>
            <a:r>
              <a:rPr lang="en-CA" dirty="0"/>
              <a:t>.  It is a privilege</a:t>
            </a:r>
            <a:r>
              <a:rPr lang="en-CA" baseline="0" dirty="0"/>
              <a:t> to have her on my committee and to share in our Fielding journeys.</a:t>
            </a:r>
            <a:endParaRPr lang="en-CA" dirty="0"/>
          </a:p>
          <a:p>
            <a:endParaRPr lang="en-CA" dirty="0"/>
          </a:p>
          <a:p>
            <a:r>
              <a:rPr lang="en-CA" b="1" dirty="0"/>
              <a:t>Nancy Wallis</a:t>
            </a:r>
          </a:p>
          <a:p>
            <a:r>
              <a:rPr lang="en-CA" sz="1200" kern="1200" dirty="0">
                <a:solidFill>
                  <a:schemeClr val="tx1"/>
                </a:solidFill>
                <a:latin typeface="+mn-lt"/>
                <a:ea typeface="+mn-ea"/>
                <a:cs typeface="+mn-cs"/>
              </a:rPr>
              <a:t>Nancy</a:t>
            </a:r>
            <a:r>
              <a:rPr lang="en-CA" sz="1200" kern="1200" baseline="0" dirty="0">
                <a:solidFill>
                  <a:schemeClr val="tx1"/>
                </a:solidFill>
                <a:latin typeface="+mn-lt"/>
                <a:ea typeface="+mn-ea"/>
                <a:cs typeface="+mn-cs"/>
              </a:rPr>
              <a:t> Wallis is my faculty committee member.  Nancy, </a:t>
            </a:r>
            <a:r>
              <a:rPr lang="en-CA" sz="1200" kern="1200" dirty="0">
                <a:solidFill>
                  <a:schemeClr val="tx1"/>
                </a:solidFill>
                <a:latin typeface="+mn-lt"/>
                <a:ea typeface="+mn-ea"/>
                <a:cs typeface="+mn-cs"/>
              </a:rPr>
              <a:t>I am grateful for your probing questions, and your interest in my work throughout the dissertation process.  The questions you posed pushed me to more fully develop the ties between the theories that were identified in the literature and create solid links between the research, the literature, and the context.</a:t>
            </a:r>
          </a:p>
          <a:p>
            <a:r>
              <a:rPr lang="en-CA" sz="1200" kern="1200" dirty="0">
                <a:solidFill>
                  <a:schemeClr val="tx1"/>
                </a:solidFill>
                <a:latin typeface="+mn-lt"/>
                <a:ea typeface="+mn-ea"/>
                <a:cs typeface="+mn-cs"/>
              </a:rPr>
              <a:t> </a:t>
            </a:r>
          </a:p>
          <a:p>
            <a:r>
              <a:rPr lang="en-CA" sz="1200" kern="1200" dirty="0">
                <a:solidFill>
                  <a:schemeClr val="tx1"/>
                </a:solidFill>
                <a:latin typeface="+mn-lt"/>
                <a:ea typeface="+mn-ea"/>
                <a:cs typeface="+mn-cs"/>
              </a:rPr>
              <a:t>Thank you all again for your contribution to my scholar-practitioner learning and development</a:t>
            </a:r>
            <a:r>
              <a:rPr lang="en-CA" sz="1200" kern="1200" baseline="0" dirty="0">
                <a:solidFill>
                  <a:schemeClr val="tx1"/>
                </a:solidFill>
                <a:latin typeface="+mn-lt"/>
                <a:ea typeface="+mn-ea"/>
                <a:cs typeface="+mn-cs"/>
              </a:rPr>
              <a:t> and for supporting me to do my best work.</a:t>
            </a:r>
            <a:endParaRPr lang="en-CA" sz="1200" kern="1200" dirty="0">
              <a:solidFill>
                <a:schemeClr val="tx1"/>
              </a:solidFill>
              <a:latin typeface="+mn-lt"/>
              <a:ea typeface="+mn-ea"/>
              <a:cs typeface="+mn-cs"/>
            </a:endParaRPr>
          </a:p>
          <a:p>
            <a:endParaRPr lang="en-CA" sz="1200" kern="1200" dirty="0">
              <a:solidFill>
                <a:schemeClr val="tx1"/>
              </a:solidFill>
              <a:latin typeface="+mn-lt"/>
              <a:ea typeface="+mn-ea"/>
              <a:cs typeface="+mn-cs"/>
            </a:endParaRPr>
          </a:p>
          <a:p>
            <a:r>
              <a:rPr lang="en-CA" sz="1200" b="1" kern="1200" dirty="0">
                <a:solidFill>
                  <a:schemeClr val="tx1"/>
                </a:solidFill>
                <a:latin typeface="+mn-lt"/>
                <a:ea typeface="+mn-ea"/>
                <a:cs typeface="+mn-cs"/>
              </a:rPr>
              <a:t>Daphne Rintoul</a:t>
            </a:r>
          </a:p>
          <a:p>
            <a:r>
              <a:rPr lang="en-CA" sz="1200" kern="1200" dirty="0">
                <a:solidFill>
                  <a:schemeClr val="tx1"/>
                </a:solidFill>
                <a:latin typeface="+mn-lt"/>
                <a:ea typeface="+mn-ea"/>
                <a:cs typeface="+mn-cs"/>
              </a:rPr>
              <a:t>I also want to extend my thanks to Daphne Rintoul who transcribed hours and</a:t>
            </a:r>
            <a:r>
              <a:rPr lang="en-CA" sz="1200" kern="1200" baseline="0" dirty="0">
                <a:solidFill>
                  <a:schemeClr val="tx1"/>
                </a:solidFill>
                <a:latin typeface="+mn-lt"/>
                <a:ea typeface="+mn-ea"/>
                <a:cs typeface="+mn-cs"/>
              </a:rPr>
              <a:t> hours of audio for me and saved me time and sanity.</a:t>
            </a: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That concludes my presentation on</a:t>
            </a:r>
            <a:r>
              <a:rPr lang="en-CA" baseline="0" dirty="0"/>
              <a:t> Adaptive Capacity as a Proactive Approach.</a:t>
            </a:r>
          </a:p>
          <a:p>
            <a:endParaRPr lang="en-CA" baseline="0" dirty="0"/>
          </a:p>
          <a:p>
            <a:r>
              <a:rPr lang="en-CA" baseline="0" dirty="0"/>
              <a:t>I’m so glad you could join me today and share the culmination of this research work.</a:t>
            </a: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31</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I have defined the terms</a:t>
            </a:r>
            <a:r>
              <a:rPr lang="en-CA" baseline="0" dirty="0"/>
              <a:t> adaptive capacity and non-profit organization as shown here.</a:t>
            </a:r>
          </a:p>
          <a:p>
            <a:endParaRPr lang="en-CA" baseline="0" dirty="0"/>
          </a:p>
          <a:p>
            <a:r>
              <a:rPr lang="en-CA" baseline="0" dirty="0"/>
              <a:t>The findings in this study may apply to for-profit organizations as well, but the scope of this research was focused on non-profit organizations.</a:t>
            </a: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Organizations</a:t>
            </a:r>
            <a:r>
              <a:rPr lang="en-CA" baseline="0" dirty="0"/>
              <a:t> can approach change in a proactive or reactive manner. </a:t>
            </a:r>
          </a:p>
          <a:p>
            <a:endParaRPr lang="en-CA" baseline="0" dirty="0"/>
          </a:p>
          <a:p>
            <a:r>
              <a:rPr lang="en-CA" baseline="0" dirty="0"/>
              <a:t>We’ll look first at a proactive approach in this diagram.</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Organizations</a:t>
            </a:r>
            <a:r>
              <a:rPr lang="en-CA" baseline="0" dirty="0"/>
              <a:t> that demonstrate adaptive capacity adjust to changes with little chaos or disruption.  We can see a smooth path incorporating actions, processes, and resources, with the mission of the organization clearly in mind.</a:t>
            </a:r>
          </a:p>
          <a:p>
            <a:endParaRPr lang="en-CA" baseline="0" dirty="0"/>
          </a:p>
          <a:p>
            <a:r>
              <a:rPr lang="en-CA" baseline="0" dirty="0"/>
              <a:t>These non-profits acknowledge the inevitability of change and regard constant change as the norm.  </a:t>
            </a:r>
          </a:p>
          <a:p>
            <a:r>
              <a:rPr lang="en-CA" baseline="0" dirty="0"/>
              <a:t>They expect the unexpected.</a:t>
            </a:r>
          </a:p>
          <a:p>
            <a:r>
              <a:rPr lang="en-CA" baseline="0" dirty="0"/>
              <a:t>They purposely forecast and anticipate changes and are open to making many small, cumulative adjustments based on signals and information and assume that changes will be necessary.</a:t>
            </a:r>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They demonstrate resilience by continuing to function with less loss of productivity.  They direct resources to address the changes, and recover quickly. Like the pansy in the photo, they maneuver around obstacles and continue on. </a:t>
            </a:r>
          </a:p>
          <a:p>
            <a:endParaRPr lang="en-CA" baseline="0" dirty="0"/>
          </a:p>
          <a:p>
            <a:r>
              <a:rPr lang="en-CA" baseline="0" dirty="0"/>
              <a:t>They are less at risk of being forced to make a catastrophic change.</a:t>
            </a:r>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This diagram shows</a:t>
            </a:r>
            <a:r>
              <a:rPr lang="en-CA" baseline="0" dirty="0"/>
              <a:t> w</a:t>
            </a:r>
            <a:r>
              <a:rPr lang="en-CA" dirty="0"/>
              <a:t>hat happens when</a:t>
            </a:r>
            <a:r>
              <a:rPr lang="en-CA" baseline="0" dirty="0"/>
              <a:t> organizations do NOT demonstrate adaptive capacity.</a:t>
            </a:r>
          </a:p>
          <a:p>
            <a:endParaRPr lang="en-CA" baseline="0" dirty="0"/>
          </a:p>
          <a:p>
            <a:r>
              <a:rPr lang="en-CA" baseline="0" dirty="0"/>
              <a:t>They bump into the changes and REACT.</a:t>
            </a:r>
          </a:p>
          <a:p>
            <a:endParaRPr lang="en-CA" baseline="0" dirty="0"/>
          </a:p>
          <a:p>
            <a:r>
              <a:rPr lang="en-CA" baseline="0" dirty="0"/>
              <a:t>They may lose valuable market time, opportunities, and possibly some personnel.</a:t>
            </a:r>
          </a:p>
          <a:p>
            <a:endParaRPr lang="en-CA" baseline="0" dirty="0"/>
          </a:p>
          <a:p>
            <a:r>
              <a:rPr lang="en-CA" baseline="0" dirty="0"/>
              <a:t>The net result is that even when they survive the change, it has come at greater cost and risk.</a:t>
            </a:r>
          </a:p>
          <a:p>
            <a:endParaRPr lang="en-CA" baseline="0" dirty="0"/>
          </a:p>
          <a:p>
            <a:r>
              <a:rPr lang="en-US" sz="1200" kern="1200" dirty="0">
                <a:solidFill>
                  <a:schemeClr val="tx1"/>
                </a:solidFill>
                <a:latin typeface="+mn-lt"/>
                <a:ea typeface="+mn-ea"/>
                <a:cs typeface="+mn-cs"/>
              </a:rPr>
              <a:t>I make the distinction that reactive adaptability is the ability to adapt to present conditions and react to changes in the environment, and proactive adaptability is the capability to forecast changes based on signals and prepare to adapt to future circumstances. </a:t>
            </a:r>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sz="1200" dirty="0"/>
              <a:t>Why does it matter whether a non-profit</a:t>
            </a:r>
            <a:r>
              <a:rPr lang="en-CA" sz="1200" baseline="0" dirty="0"/>
              <a:t> is proactive or reactive</a:t>
            </a:r>
            <a:r>
              <a:rPr lang="en-CA" sz="1200" dirty="0"/>
              <a:t>?  </a:t>
            </a:r>
          </a:p>
          <a:p>
            <a:r>
              <a:rPr lang="en-CA" sz="1200" dirty="0"/>
              <a:t>Why do we care how they are impacted by change?</a:t>
            </a:r>
          </a:p>
          <a:p>
            <a:endParaRPr lang="en-CA" sz="1200" dirty="0"/>
          </a:p>
          <a:p>
            <a:pPr>
              <a:buFontTx/>
              <a:buNone/>
            </a:pPr>
            <a:r>
              <a:rPr lang="en-CA" sz="1200" dirty="0"/>
              <a:t>We</a:t>
            </a:r>
            <a:r>
              <a:rPr lang="en-CA" sz="1200" baseline="0" dirty="0"/>
              <a:t> care because o</a:t>
            </a:r>
            <a:r>
              <a:rPr lang="en-CA" sz="1200" dirty="0"/>
              <a:t>ur society</a:t>
            </a:r>
            <a:r>
              <a:rPr lang="en-CA" sz="1200" baseline="0" dirty="0"/>
              <a:t> depends on the services of non-profits so we need them to succeed.</a:t>
            </a:r>
          </a:p>
          <a:p>
            <a:pPr>
              <a:buFontTx/>
              <a:buNone/>
            </a:pPr>
            <a:r>
              <a:rPr lang="en-CA" sz="1200" baseline="0" dirty="0"/>
              <a:t>  </a:t>
            </a:r>
          </a:p>
          <a:p>
            <a:pPr>
              <a:buFontTx/>
              <a:buNone/>
            </a:pPr>
            <a:r>
              <a:rPr lang="en-CA" sz="1200" baseline="0" dirty="0"/>
              <a:t>In some cases we are reaching a point where there are more people wanting to access the services and the ratio of people to available services is shifting.</a:t>
            </a:r>
          </a:p>
          <a:p>
            <a:pPr>
              <a:buFontTx/>
              <a:buNone/>
            </a:pPr>
            <a:endParaRPr lang="en-CA" sz="1200" baseline="0" dirty="0"/>
          </a:p>
          <a:p>
            <a:pPr>
              <a:buFontTx/>
              <a:buNone/>
            </a:pPr>
            <a:r>
              <a:rPr lang="en-CA" sz="1200" baseline="0" dirty="0"/>
              <a:t>A problem is emerging in that change is inevitable and coming from several different areas, yet many attitudes and business systems often assume a status-quo environment and presume a false sense of stability.</a:t>
            </a:r>
            <a:endParaRPr lang="en-CA" sz="1200" dirty="0"/>
          </a:p>
          <a:p>
            <a:endParaRPr lang="en-CA" sz="1200" dirty="0"/>
          </a:p>
          <a:p>
            <a:r>
              <a:rPr lang="en-CA" sz="1200" dirty="0"/>
              <a:t>I’ll give you some examples that may be the source of game-changers</a:t>
            </a:r>
            <a:r>
              <a:rPr lang="en-CA" sz="1200" baseline="0" dirty="0"/>
              <a:t> for a non-profit.</a:t>
            </a:r>
            <a:endParaRPr lang="en-CA" sz="1200" dirty="0"/>
          </a:p>
          <a:p>
            <a:endParaRPr lang="en-CA" sz="1200" dirty="0"/>
          </a:p>
          <a:p>
            <a:r>
              <a:rPr lang="en-CA" sz="1200" dirty="0"/>
              <a:t>Changes to legislation that affect the non-profits’ business.  For example, </a:t>
            </a:r>
            <a:r>
              <a:rPr lang="en-CA" sz="1200" baseline="0" dirty="0"/>
              <a:t>in the province where this study took place a harmonized sales tax</a:t>
            </a:r>
            <a:r>
              <a:rPr lang="en-CA" sz="1200" dirty="0"/>
              <a:t> (HST) was introduced.  This required non-profits</a:t>
            </a:r>
            <a:r>
              <a:rPr lang="en-CA" sz="1200" baseline="0" dirty="0"/>
              <a:t> to reconfigure their tax collection and remittance processes.  Further upheaval was experienced when the tax reverted back to the provincial sales tax and goods and services tax.</a:t>
            </a:r>
          </a:p>
          <a:p>
            <a:endParaRPr lang="en-CA" sz="1200" dirty="0"/>
          </a:p>
          <a:p>
            <a:r>
              <a:rPr lang="en-CA" sz="1200" dirty="0"/>
              <a:t>The political environment is always a factor.  Elections</a:t>
            </a:r>
            <a:r>
              <a:rPr lang="en-CA" sz="1200" baseline="0" dirty="0"/>
              <a:t> occur and governments change, potentially causing significant repercussions to non-profit businesses.</a:t>
            </a:r>
          </a:p>
          <a:p>
            <a:endParaRPr lang="en-CA" sz="1200" dirty="0"/>
          </a:p>
          <a:p>
            <a:r>
              <a:rPr lang="en-CA" sz="1200" dirty="0"/>
              <a:t>Industry regulations such as safety</a:t>
            </a:r>
            <a:r>
              <a:rPr lang="en-CA" sz="1200" baseline="0" dirty="0"/>
              <a:t> certifications can change, making it necessary for non-profits to change their operating procedures or adhere to new certification requirements.</a:t>
            </a:r>
          </a:p>
          <a:p>
            <a:endParaRPr lang="en-CA" sz="1200" dirty="0"/>
          </a:p>
          <a:p>
            <a:r>
              <a:rPr lang="en-CA" sz="1200" dirty="0"/>
              <a:t>We can’t overlook the impact technology</a:t>
            </a:r>
            <a:r>
              <a:rPr lang="en-CA" sz="1200" baseline="0" dirty="0"/>
              <a:t> has on non-profits.  New options like </a:t>
            </a:r>
            <a:r>
              <a:rPr lang="en-CA" sz="1200" baseline="0" dirty="0" err="1"/>
              <a:t>Facebook</a:t>
            </a:r>
            <a:r>
              <a:rPr lang="en-CA" sz="1200" baseline="0" dirty="0"/>
              <a:t>, Twitter, and other programs and the corresponding learning curve cause continuous changes in processes and expectations.  </a:t>
            </a:r>
          </a:p>
          <a:p>
            <a:endParaRPr lang="en-CA" sz="1200" dirty="0"/>
          </a:p>
          <a:p>
            <a:r>
              <a:rPr lang="en-CA" sz="1200" dirty="0"/>
              <a:t>Societal shifts also drive change.  Attitudes, mindsets, preferences are constantly shifting. </a:t>
            </a:r>
            <a:r>
              <a:rPr lang="en-CA" sz="1200" baseline="0" dirty="0"/>
              <a:t> An example of how this affects non-profits is the  trend towards recycling and other green practices, along with an expectation of increased accountability and transparency.</a:t>
            </a:r>
          </a:p>
          <a:p>
            <a:endParaRPr lang="en-CA" sz="1200" dirty="0"/>
          </a:p>
          <a:p>
            <a:r>
              <a:rPr lang="en-CA" sz="1200" dirty="0"/>
              <a:t>Demographic</a:t>
            </a:r>
            <a:r>
              <a:rPr lang="en-CA" sz="1200" baseline="0" dirty="0"/>
              <a:t> shifts drive change with a force unseen until the baby boomer generation.  Seniors’ needs for products and services is the most visible evidence of this game-changer.  Many non-profits that depend on volunteers are reporting challenges in recruiting volunteers.</a:t>
            </a:r>
          </a:p>
          <a:p>
            <a:endParaRPr lang="en-CA" sz="1200" baseline="0" dirty="0"/>
          </a:p>
          <a:p>
            <a:r>
              <a:rPr lang="en-CA" sz="1200" baseline="0" dirty="0"/>
              <a:t>The market also dictates changes.  The competition to deliver faster, smaller, cheaper products and services is a constant pressure.  The market also drives changes in a non-profit’s structure and size corresponding to market demand.  In order to be profitable they may need to downsize, upsize, or right-size.</a:t>
            </a:r>
          </a:p>
          <a:p>
            <a:endParaRPr lang="en-CA" sz="1200" baseline="0" dirty="0"/>
          </a:p>
          <a:p>
            <a:r>
              <a:rPr lang="en-CA" sz="1200" baseline="0" dirty="0"/>
              <a:t>Economic conditions affect funding sources and the number and type of contracts a non-profit can pursue.  This in turn affects their revenue and costs.  Another economic driver that affects non-profit organizations is the rate of inflation.</a:t>
            </a:r>
          </a:p>
          <a:p>
            <a:endParaRPr lang="en-CA" sz="1200" baseline="0" dirty="0"/>
          </a:p>
          <a:p>
            <a:r>
              <a:rPr lang="en-CA" sz="1200" baseline="0" dirty="0"/>
              <a:t>If a non-profit is working in a market influenced by environmental standards and concerns, they can add that to their list of game-changers.  For instance, a non-profit that produces or sells organic foods is subject to a range of standards and regulations that shift on a regular basis.</a:t>
            </a:r>
          </a:p>
          <a:p>
            <a:endParaRPr lang="en-CA" sz="1200" baseline="0" dirty="0"/>
          </a:p>
          <a:p>
            <a:r>
              <a:rPr lang="en-CA" sz="1200" baseline="0" dirty="0"/>
              <a:t>A non-profit may find itself facing changes in some, or even all of these areas so the ability to challenge the established ways of thinking and doing business is essential to accommodate game-changers. </a:t>
            </a:r>
          </a:p>
          <a:p>
            <a:endParaRPr lang="en-CA" sz="1200" baseline="0" dirty="0"/>
          </a:p>
          <a:p>
            <a:r>
              <a:rPr lang="en-CA" sz="1200" baseline="0" dirty="0"/>
              <a:t>Copyright permission obtained from </a:t>
            </a:r>
            <a:r>
              <a:rPr lang="en-CA" sz="1200" baseline="0" dirty="0" err="1"/>
              <a:t>iStock</a:t>
            </a:r>
            <a:r>
              <a:rPr lang="en-CA" sz="1200" baseline="0" dirty="0"/>
              <a:t> photos</a:t>
            </a:r>
          </a:p>
          <a:p>
            <a:endParaRPr lang="en-CA" dirty="0"/>
          </a:p>
          <a:p>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The literature review revealed a substantial body of literature on organizational change, and we know the landscape is changing at a constant and increasing pace. </a:t>
            </a:r>
            <a:endParaRPr lang="en-CA" dirty="0"/>
          </a:p>
          <a:p>
            <a:endParaRPr lang="en-CA" dirty="0"/>
          </a:p>
          <a:p>
            <a:r>
              <a:rPr lang="en-CA" dirty="0"/>
              <a:t>Themes</a:t>
            </a:r>
            <a:r>
              <a:rPr lang="en-CA" baseline="0" dirty="0"/>
              <a:t> from the literature review emerged and although they are illustrated separately in this diagram, they in fact overlap and should be viewed together, as a system in order to best understand the interplay.  </a:t>
            </a:r>
          </a:p>
          <a:p>
            <a:endParaRPr lang="en-CA" baseline="0" dirty="0"/>
          </a:p>
          <a:p>
            <a:r>
              <a:rPr lang="en-CA" baseline="0" dirty="0"/>
              <a:t>The authors included in the literature review all developed theories about these elements, combining different elements in their theories.</a:t>
            </a:r>
          </a:p>
          <a:p>
            <a:endParaRPr lang="en-CA" baseline="0"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a:t>
            </a:r>
            <a:r>
              <a:rPr lang="en-US" baseline="0" dirty="0"/>
              <a:t> and the next two, list the key authors in the literature review.</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Learning</a:t>
            </a:r>
            <a:r>
              <a:rPr lang="en-US" b="1" baseline="0" dirty="0"/>
              <a:t> Org:</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authors that looked at the aspects of a learning organization tell us that learning involves changes in beliefs, attitudes and </a:t>
            </a:r>
            <a:r>
              <a:rPr lang="en-US" dirty="0" err="1"/>
              <a:t>behaviours</a:t>
            </a:r>
            <a:r>
              <a:rPr lang="en-US" dirty="0"/>
              <a:t> beyond the acquisition of new information</a:t>
            </a:r>
            <a:r>
              <a:rPr lang="en-US" baseline="0" dirty="0"/>
              <a:t> and that </a:t>
            </a:r>
            <a:r>
              <a:rPr lang="en-US" dirty="0"/>
              <a:t>these changes are the only way adaptive challenges can be successfully met.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Leadership: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authors that studied leadership emphasized that the right kind/style of leadership is important for the context and that leaders who can mobilize people to take on the challenges of change are essential to proactive adaptability.</a:t>
            </a:r>
            <a:endParaRPr lang="en-CA" dirty="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200DFB92-3DD3-41CB-A418-84A029F10DD3}"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4E53400-C7C1-4D72-B97D-2CEB76BABB82}" type="datetimeFigureOut">
              <a:rPr lang="en-CA" smtClean="0"/>
              <a:pPr/>
              <a:t>2017-08-11</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876349-C4A3-4AED-AF9E-E466983B99BA}"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E53400-C7C1-4D72-B97D-2CEB76BABB82}" type="datetimeFigureOut">
              <a:rPr lang="en-CA" smtClean="0"/>
              <a:pPr/>
              <a:t>2017-08-11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876349-C4A3-4AED-AF9E-E466983B99B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E53400-C7C1-4D72-B97D-2CEB76BABB82}" type="datetimeFigureOut">
              <a:rPr lang="en-CA" smtClean="0"/>
              <a:pPr/>
              <a:t>2017-08-11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876349-C4A3-4AED-AF9E-E466983B99B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E53400-C7C1-4D72-B97D-2CEB76BABB82}" type="datetimeFigureOut">
              <a:rPr lang="en-CA" smtClean="0"/>
              <a:pPr/>
              <a:t>2017-08-11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876349-C4A3-4AED-AF9E-E466983B99BA}" type="slidenum">
              <a:rPr lang="en-CA" smtClean="0"/>
              <a:pPr/>
              <a:t>‹#›</a:t>
            </a:fld>
            <a:endParaRPr lang="en-CA"/>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4E53400-C7C1-4D72-B97D-2CEB76BABB82}" type="datetimeFigureOut">
              <a:rPr lang="en-CA" smtClean="0"/>
              <a:pPr/>
              <a:t>2017-08-11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876349-C4A3-4AED-AF9E-E466983B99BA}"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E53400-C7C1-4D72-B97D-2CEB76BABB82}" type="datetimeFigureOut">
              <a:rPr lang="en-CA" smtClean="0"/>
              <a:pPr/>
              <a:t>2017-08-11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0876349-C4A3-4AED-AF9E-E466983B99BA}" type="slidenum">
              <a:rPr lang="en-CA" smtClean="0"/>
              <a:pPr/>
              <a:t>‹#›</a:t>
            </a:fld>
            <a:endParaRPr lang="en-CA"/>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4E53400-C7C1-4D72-B97D-2CEB76BABB82}" type="datetimeFigureOut">
              <a:rPr lang="en-CA" smtClean="0"/>
              <a:pPr/>
              <a:t>2017-08-11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0876349-C4A3-4AED-AF9E-E466983B99BA}"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E53400-C7C1-4D72-B97D-2CEB76BABB82}" type="datetimeFigureOut">
              <a:rPr lang="en-CA" smtClean="0"/>
              <a:pPr/>
              <a:t>2017-08-11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0876349-C4A3-4AED-AF9E-E466983B99BA}" type="slidenum">
              <a:rPr lang="en-CA" smtClean="0"/>
              <a:pPr/>
              <a:t>‹#›</a:t>
            </a:fld>
            <a:endParaRPr lang="en-CA"/>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53400-C7C1-4D72-B97D-2CEB76BABB82}" type="datetimeFigureOut">
              <a:rPr lang="en-CA" smtClean="0"/>
              <a:pPr/>
              <a:t>2017-08-11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0876349-C4A3-4AED-AF9E-E466983B99B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4E53400-C7C1-4D72-B97D-2CEB76BABB82}" type="datetimeFigureOut">
              <a:rPr lang="en-CA" smtClean="0"/>
              <a:pPr/>
              <a:t>2017-08-11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0876349-C4A3-4AED-AF9E-E466983B99BA}"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4E53400-C7C1-4D72-B97D-2CEB76BABB82}" type="datetimeFigureOut">
              <a:rPr lang="en-CA" smtClean="0"/>
              <a:pPr/>
              <a:t>2017-08-11</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876349-C4A3-4AED-AF9E-E466983B99BA}"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4E53400-C7C1-4D72-B97D-2CEB76BABB82}" type="datetimeFigureOut">
              <a:rPr lang="en-CA" smtClean="0"/>
              <a:pPr/>
              <a:t>2017-08-11</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876349-C4A3-4AED-AF9E-E466983B99BA}"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67962"/>
          </a:xfrm>
        </p:spPr>
        <p:txBody>
          <a:bodyPr/>
          <a:lstStyle/>
          <a:p>
            <a:pPr algn="l"/>
            <a:r>
              <a:rPr lang="en-US" dirty="0"/>
              <a:t>ADAPTIVE CAPACITY AS A PROACTIVE APPROACH</a:t>
            </a:r>
            <a:br>
              <a:rPr lang="en-US" dirty="0"/>
            </a:br>
            <a:r>
              <a:rPr lang="en-US" sz="2400" i="1" dirty="0"/>
              <a:t>A dissertation submitted by PhD candidate</a:t>
            </a:r>
            <a:br>
              <a:rPr lang="en-US" sz="2400" i="1" dirty="0"/>
            </a:br>
            <a:r>
              <a:rPr lang="en-US" sz="2400" dirty="0"/>
              <a:t>Charlotte Gorley</a:t>
            </a:r>
            <a:r>
              <a:rPr lang="en-US" sz="2400" i="1" dirty="0"/>
              <a:t> </a:t>
            </a:r>
            <a:endParaRPr lang="en-CA" sz="2400" dirty="0"/>
          </a:p>
        </p:txBody>
      </p:sp>
      <p:sp>
        <p:nvSpPr>
          <p:cNvPr id="3" name="Subtitle 2"/>
          <p:cNvSpPr>
            <a:spLocks noGrp="1"/>
          </p:cNvSpPr>
          <p:nvPr>
            <p:ph type="subTitle" idx="1"/>
          </p:nvPr>
        </p:nvSpPr>
        <p:spPr/>
        <p:txBody>
          <a:bodyPr>
            <a:normAutofit lnSpcReduction="10000"/>
          </a:bodyPr>
          <a:lstStyle/>
          <a:p>
            <a:pPr algn="l"/>
            <a:endParaRPr lang="en-US" sz="2400" dirty="0"/>
          </a:p>
          <a:p>
            <a:pPr algn="l"/>
            <a:r>
              <a:rPr lang="en-US" sz="2400" dirty="0"/>
              <a:t>FIELDING GRADUATE UNIVERSITY</a:t>
            </a:r>
          </a:p>
          <a:p>
            <a:pPr algn="l"/>
            <a:r>
              <a:rPr lang="en-US" sz="2400" dirty="0"/>
              <a:t>October 11, 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85000" lnSpcReduction="20000"/>
          </a:bodyPr>
          <a:lstStyle/>
          <a:p>
            <a:pPr>
              <a:buNone/>
            </a:pPr>
            <a:r>
              <a:rPr lang="en-CA" sz="2800" dirty="0"/>
              <a:t>Ideas, Creativity, Innovation</a:t>
            </a:r>
          </a:p>
          <a:p>
            <a:pPr>
              <a:buNone/>
            </a:pPr>
            <a:r>
              <a:rPr lang="en-CA" sz="2800" dirty="0"/>
              <a:t>	McDonald, 2007</a:t>
            </a:r>
          </a:p>
          <a:p>
            <a:pPr>
              <a:buNone/>
            </a:pPr>
            <a:r>
              <a:rPr lang="en-CA" sz="2800" dirty="0"/>
              <a:t>	Jaskyte, 2011</a:t>
            </a:r>
          </a:p>
          <a:p>
            <a:pPr>
              <a:buNone/>
            </a:pPr>
            <a:endParaRPr lang="en-CA" sz="2800" dirty="0"/>
          </a:p>
          <a:p>
            <a:pPr>
              <a:buNone/>
            </a:pPr>
            <a:r>
              <a:rPr lang="en-CA" sz="2800" dirty="0"/>
              <a:t>Effective &amp; Healthy Systems</a:t>
            </a:r>
          </a:p>
          <a:p>
            <a:pPr>
              <a:buNone/>
            </a:pPr>
            <a:r>
              <a:rPr lang="en-CA" sz="2800" dirty="0"/>
              <a:t>	</a:t>
            </a:r>
            <a:r>
              <a:rPr lang="en-CA" sz="2800" dirty="0" err="1"/>
              <a:t>Senge</a:t>
            </a:r>
            <a:r>
              <a:rPr lang="en-CA" sz="2800" dirty="0"/>
              <a:t>, 1990</a:t>
            </a:r>
          </a:p>
          <a:p>
            <a:pPr>
              <a:buNone/>
            </a:pPr>
            <a:r>
              <a:rPr lang="en-CA" sz="2800" dirty="0"/>
              <a:t>	Epstein, 2008</a:t>
            </a:r>
          </a:p>
          <a:p>
            <a:pPr>
              <a:buNone/>
            </a:pPr>
            <a:r>
              <a:rPr lang="en-CA" sz="2800" dirty="0"/>
              <a:t>	Mitchell &amp; </a:t>
            </a:r>
            <a:r>
              <a:rPr lang="en-CA" sz="2800" dirty="0" err="1"/>
              <a:t>Learmond</a:t>
            </a:r>
            <a:r>
              <a:rPr lang="en-CA" sz="2800" dirty="0"/>
              <a:t>, 2010</a:t>
            </a:r>
          </a:p>
          <a:p>
            <a:pPr>
              <a:buNone/>
            </a:pPr>
            <a:endParaRPr lang="en-CA" sz="2800" dirty="0"/>
          </a:p>
          <a:p>
            <a:pPr>
              <a:buNone/>
            </a:pPr>
            <a:r>
              <a:rPr lang="en-CA" sz="2800" dirty="0"/>
              <a:t>Future Orientation</a:t>
            </a:r>
          </a:p>
          <a:p>
            <a:pPr>
              <a:buNone/>
            </a:pPr>
            <a:r>
              <a:rPr lang="en-CA" sz="2800" dirty="0"/>
              <a:t>	McDonald, 2007</a:t>
            </a:r>
          </a:p>
          <a:p>
            <a:pPr>
              <a:buNone/>
            </a:pPr>
            <a:r>
              <a:rPr lang="en-CA" sz="2800" dirty="0"/>
              <a:t>	Jaskyte, 2011</a:t>
            </a:r>
          </a:p>
          <a:p>
            <a:pPr>
              <a:buNone/>
            </a:pPr>
            <a:r>
              <a:rPr lang="en-CA" dirty="0"/>
              <a:t>	</a:t>
            </a:r>
          </a:p>
        </p:txBody>
      </p:sp>
      <p:sp>
        <p:nvSpPr>
          <p:cNvPr id="3" name="Title 2"/>
          <p:cNvSpPr>
            <a:spLocks noGrp="1"/>
          </p:cNvSpPr>
          <p:nvPr>
            <p:ph type="title"/>
          </p:nvPr>
        </p:nvSpPr>
        <p:spPr/>
        <p:txBody>
          <a:bodyPr/>
          <a:lstStyle/>
          <a:p>
            <a:r>
              <a:rPr lang="en-US" dirty="0"/>
              <a:t>Current Literature</a:t>
            </a:r>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CA" sz="2600" dirty="0"/>
              <a:t>Communication</a:t>
            </a:r>
          </a:p>
          <a:p>
            <a:pPr>
              <a:buNone/>
            </a:pPr>
            <a:r>
              <a:rPr lang="en-CA" sz="2600" dirty="0"/>
              <a:t>	Heifetz, </a:t>
            </a:r>
            <a:r>
              <a:rPr lang="en-CA" sz="2600" dirty="0" err="1"/>
              <a:t>Grashow</a:t>
            </a:r>
            <a:r>
              <a:rPr lang="en-CA" sz="2600" dirty="0"/>
              <a:t> &amp; </a:t>
            </a:r>
            <a:r>
              <a:rPr lang="en-CA" sz="2600" dirty="0" err="1"/>
              <a:t>Linsky</a:t>
            </a:r>
            <a:r>
              <a:rPr lang="en-CA" sz="2600" dirty="0"/>
              <a:t>, 2009</a:t>
            </a:r>
          </a:p>
          <a:p>
            <a:pPr>
              <a:buNone/>
            </a:pPr>
            <a:r>
              <a:rPr lang="en-CA" sz="2600" dirty="0"/>
              <a:t>	Schein, 1992</a:t>
            </a:r>
          </a:p>
          <a:p>
            <a:pPr>
              <a:buNone/>
            </a:pPr>
            <a:r>
              <a:rPr lang="en-CA" sz="2600" dirty="0"/>
              <a:t>	</a:t>
            </a:r>
            <a:r>
              <a:rPr lang="en-CA" sz="2600" dirty="0" err="1"/>
              <a:t>Senge</a:t>
            </a:r>
            <a:r>
              <a:rPr lang="en-CA" sz="2600" dirty="0"/>
              <a:t>, 1990</a:t>
            </a:r>
          </a:p>
          <a:p>
            <a:pPr>
              <a:buNone/>
            </a:pPr>
            <a:endParaRPr lang="en-CA" sz="2600" dirty="0"/>
          </a:p>
          <a:p>
            <a:pPr>
              <a:buNone/>
            </a:pPr>
            <a:r>
              <a:rPr lang="en-CA" sz="2600" dirty="0"/>
              <a:t>Entrepreneurial Mindset</a:t>
            </a:r>
          </a:p>
          <a:p>
            <a:pPr>
              <a:buNone/>
            </a:pPr>
            <a:r>
              <a:rPr lang="en-CA" sz="2600" dirty="0"/>
              <a:t>	McDonald, 2007</a:t>
            </a:r>
          </a:p>
          <a:p>
            <a:pPr>
              <a:buNone/>
            </a:pPr>
            <a:r>
              <a:rPr lang="en-CA" sz="2600" dirty="0"/>
              <a:t>	Christensen &amp; </a:t>
            </a:r>
            <a:r>
              <a:rPr lang="en-CA" sz="2600" dirty="0" err="1"/>
              <a:t>Ebraham</a:t>
            </a:r>
            <a:r>
              <a:rPr lang="en-CA" sz="2600" dirty="0"/>
              <a:t>, 2007</a:t>
            </a:r>
          </a:p>
          <a:p>
            <a:pPr>
              <a:buNone/>
            </a:pPr>
            <a:r>
              <a:rPr lang="en-CA" sz="2600" dirty="0"/>
              <a:t>	Mitchell &amp; </a:t>
            </a:r>
            <a:r>
              <a:rPr lang="en-CA" sz="2600" dirty="0" err="1"/>
              <a:t>Learmond</a:t>
            </a:r>
            <a:r>
              <a:rPr lang="en-CA" sz="2600" dirty="0"/>
              <a:t>, 2010</a:t>
            </a:r>
          </a:p>
          <a:p>
            <a:pPr>
              <a:buNone/>
            </a:pPr>
            <a:r>
              <a:rPr lang="en-CA" sz="2600" dirty="0"/>
              <a:t>	</a:t>
            </a:r>
            <a:r>
              <a:rPr lang="en-CA" sz="2600" dirty="0" err="1"/>
              <a:t>Staber</a:t>
            </a:r>
            <a:r>
              <a:rPr lang="en-CA" sz="2600" dirty="0"/>
              <a:t> &amp; </a:t>
            </a:r>
            <a:r>
              <a:rPr lang="en-CA" sz="2600" dirty="0" err="1"/>
              <a:t>Sydow</a:t>
            </a:r>
            <a:r>
              <a:rPr lang="en-CA" sz="2600" dirty="0"/>
              <a:t>, 2001</a:t>
            </a:r>
          </a:p>
          <a:p>
            <a:pPr>
              <a:buNone/>
            </a:pPr>
            <a:r>
              <a:rPr lang="en-CA" sz="2600" dirty="0"/>
              <a:t>	Scott &amp; Davis, 2007</a:t>
            </a:r>
          </a:p>
          <a:p>
            <a:pPr>
              <a:buNone/>
            </a:pPr>
            <a:r>
              <a:rPr lang="en-CA" dirty="0"/>
              <a:t>	</a:t>
            </a:r>
          </a:p>
        </p:txBody>
      </p:sp>
      <p:sp>
        <p:nvSpPr>
          <p:cNvPr id="3" name="Title 2"/>
          <p:cNvSpPr>
            <a:spLocks noGrp="1"/>
          </p:cNvSpPr>
          <p:nvPr>
            <p:ph type="title"/>
          </p:nvPr>
        </p:nvSpPr>
        <p:spPr/>
        <p:txBody>
          <a:bodyPr/>
          <a:lstStyle/>
          <a:p>
            <a:r>
              <a:rPr lang="en-US" dirty="0"/>
              <a:t>Current Literature</a:t>
            </a: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oretical Framework as jpeg.jpg"/>
          <p:cNvPicPr>
            <a:picLocks noGrp="1" noChangeAspect="1"/>
          </p:cNvPicPr>
          <p:nvPr>
            <p:ph idx="1"/>
          </p:nvPr>
        </p:nvPicPr>
        <p:blipFill>
          <a:blip r:embed="rId3" cstate="print"/>
          <a:srcRect r="41582" b="43652"/>
          <a:stretch>
            <a:fillRect/>
          </a:stretch>
        </p:blipFill>
        <p:spPr>
          <a:xfrm>
            <a:off x="711514" y="1219200"/>
            <a:ext cx="7883763" cy="4724400"/>
          </a:xfrm>
        </p:spPr>
      </p:pic>
      <p:sp>
        <p:nvSpPr>
          <p:cNvPr id="3" name="Title 2"/>
          <p:cNvSpPr>
            <a:spLocks noGrp="1"/>
          </p:cNvSpPr>
          <p:nvPr>
            <p:ph type="title"/>
          </p:nvPr>
        </p:nvSpPr>
        <p:spPr/>
        <p:txBody>
          <a:bodyPr/>
          <a:lstStyle/>
          <a:p>
            <a:r>
              <a:rPr lang="en-US" dirty="0"/>
              <a:t>Framework</a:t>
            </a:r>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76800" cy="4525963"/>
          </a:xfrm>
        </p:spPr>
        <p:txBody>
          <a:bodyPr/>
          <a:lstStyle/>
          <a:p>
            <a:pPr>
              <a:buNone/>
            </a:pPr>
            <a:endParaRPr lang="en-CA" dirty="0"/>
          </a:p>
          <a:p>
            <a:pPr indent="0">
              <a:buNone/>
            </a:pPr>
            <a:r>
              <a:rPr lang="en-CA" dirty="0"/>
              <a:t>How do non-profit organizations develop and exhibit the capacity to proactively adapt to change?</a:t>
            </a:r>
          </a:p>
          <a:p>
            <a:pPr>
              <a:buNone/>
            </a:pPr>
            <a:endParaRPr lang="en-CA" dirty="0"/>
          </a:p>
        </p:txBody>
      </p:sp>
      <p:sp>
        <p:nvSpPr>
          <p:cNvPr id="3" name="Title 2"/>
          <p:cNvSpPr>
            <a:spLocks noGrp="1"/>
          </p:cNvSpPr>
          <p:nvPr>
            <p:ph type="title"/>
          </p:nvPr>
        </p:nvSpPr>
        <p:spPr/>
        <p:txBody>
          <a:bodyPr/>
          <a:lstStyle/>
          <a:p>
            <a:r>
              <a:rPr lang="en-US" dirty="0"/>
              <a:t>The Question</a:t>
            </a:r>
            <a:endParaRPr lang="en-CA" dirty="0"/>
          </a:p>
        </p:txBody>
      </p:sp>
      <p:pic>
        <p:nvPicPr>
          <p:cNvPr id="4" name="Picture 3" descr="question-mark.jpg"/>
          <p:cNvPicPr>
            <a:picLocks noChangeAspect="1"/>
          </p:cNvPicPr>
          <p:nvPr/>
        </p:nvPicPr>
        <p:blipFill>
          <a:blip r:embed="rId3" cstate="print"/>
          <a:stretch>
            <a:fillRect/>
          </a:stretch>
        </p:blipFill>
        <p:spPr>
          <a:xfrm>
            <a:off x="5410200" y="1219200"/>
            <a:ext cx="3277210" cy="4267200"/>
          </a:xfrm>
          <a:prstGeom prst="round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76800" cy="4525963"/>
          </a:xfrm>
        </p:spPr>
        <p:txBody>
          <a:bodyPr>
            <a:normAutofit fontScale="62500" lnSpcReduction="20000"/>
          </a:bodyPr>
          <a:lstStyle/>
          <a:p>
            <a:pPr>
              <a:buNone/>
            </a:pPr>
            <a:endParaRPr lang="en-CA" dirty="0"/>
          </a:p>
          <a:p>
            <a:pPr lvl="0"/>
            <a:r>
              <a:rPr lang="en-US" dirty="0"/>
              <a:t>What kind of changes do you see in the work you do with your non-profit?</a:t>
            </a:r>
            <a:endParaRPr lang="en-CA" dirty="0"/>
          </a:p>
          <a:p>
            <a:pPr lvl="0"/>
            <a:r>
              <a:rPr lang="en-US" dirty="0"/>
              <a:t>What internal changes are affecting your non-profit organization?</a:t>
            </a:r>
            <a:endParaRPr lang="en-CA" dirty="0"/>
          </a:p>
          <a:p>
            <a:pPr lvl="0"/>
            <a:r>
              <a:rPr lang="en-US" dirty="0"/>
              <a:t>What external changes are affecting your non-profit organization?</a:t>
            </a:r>
            <a:endParaRPr lang="en-CA" dirty="0"/>
          </a:p>
          <a:p>
            <a:pPr lvl="0"/>
            <a:r>
              <a:rPr lang="en-US" dirty="0"/>
              <a:t>How do you view adaptability in your non-profit organization?  </a:t>
            </a:r>
            <a:endParaRPr lang="en-CA" dirty="0"/>
          </a:p>
          <a:p>
            <a:pPr lvl="0"/>
            <a:r>
              <a:rPr lang="en-US" dirty="0"/>
              <a:t>Can you share a story about how your non-profit organization adapts to change?</a:t>
            </a:r>
            <a:endParaRPr lang="en-CA" dirty="0"/>
          </a:p>
          <a:p>
            <a:pPr lvl="0"/>
            <a:r>
              <a:rPr lang="en-US" dirty="0"/>
              <a:t>What do you think your non-profit organization needs to continue to do?  </a:t>
            </a:r>
            <a:endParaRPr lang="en-CA" dirty="0"/>
          </a:p>
          <a:p>
            <a:pPr lvl="0"/>
            <a:r>
              <a:rPr lang="en-US" dirty="0"/>
              <a:t>What do you think your non-profit needs to change?  </a:t>
            </a:r>
            <a:endParaRPr lang="en-CA" dirty="0"/>
          </a:p>
          <a:p>
            <a:pPr lvl="0"/>
            <a:r>
              <a:rPr lang="en-US" dirty="0"/>
              <a:t>In your view, how should a non-profit address these changes?</a:t>
            </a:r>
            <a:endParaRPr lang="en-CA" dirty="0"/>
          </a:p>
          <a:p>
            <a:pPr>
              <a:buNone/>
            </a:pPr>
            <a:endParaRPr lang="en-CA" dirty="0"/>
          </a:p>
        </p:txBody>
      </p:sp>
      <p:sp>
        <p:nvSpPr>
          <p:cNvPr id="3" name="Title 2"/>
          <p:cNvSpPr>
            <a:spLocks noGrp="1"/>
          </p:cNvSpPr>
          <p:nvPr>
            <p:ph type="title"/>
          </p:nvPr>
        </p:nvSpPr>
        <p:spPr/>
        <p:txBody>
          <a:bodyPr/>
          <a:lstStyle/>
          <a:p>
            <a:r>
              <a:rPr lang="en-US" dirty="0"/>
              <a:t>The Sub-Questions</a:t>
            </a:r>
            <a:endParaRPr lang="en-CA" dirty="0"/>
          </a:p>
        </p:txBody>
      </p:sp>
      <p:pic>
        <p:nvPicPr>
          <p:cNvPr id="4" name="Picture 3" descr="question-mark.jpg"/>
          <p:cNvPicPr>
            <a:picLocks noChangeAspect="1"/>
          </p:cNvPicPr>
          <p:nvPr/>
        </p:nvPicPr>
        <p:blipFill>
          <a:blip r:embed="rId3" cstate="print"/>
          <a:stretch>
            <a:fillRect/>
          </a:stretch>
        </p:blipFill>
        <p:spPr>
          <a:xfrm>
            <a:off x="5410200" y="1219200"/>
            <a:ext cx="3277210" cy="4267200"/>
          </a:xfrm>
          <a:prstGeom prst="round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Grounded Theory</a:t>
            </a:r>
          </a:p>
          <a:p>
            <a:r>
              <a:rPr lang="en-CA" dirty="0"/>
              <a:t>Semi-Structured Interviews</a:t>
            </a:r>
          </a:p>
          <a:p>
            <a:r>
              <a:rPr lang="en-CA" dirty="0"/>
              <a:t>Pilot Study</a:t>
            </a:r>
          </a:p>
          <a:p>
            <a:pPr lvl="1"/>
            <a:r>
              <a:rPr lang="en-CA" dirty="0"/>
              <a:t>Consent</a:t>
            </a:r>
          </a:p>
          <a:p>
            <a:pPr lvl="1"/>
            <a:r>
              <a:rPr lang="en-CA" dirty="0"/>
              <a:t>Digital Recording</a:t>
            </a:r>
          </a:p>
          <a:p>
            <a:pPr lvl="1"/>
            <a:r>
              <a:rPr lang="en-CA" dirty="0"/>
              <a:t>Transcription</a:t>
            </a:r>
          </a:p>
          <a:p>
            <a:r>
              <a:rPr lang="en-CA" dirty="0"/>
              <a:t>Formal Research</a:t>
            </a:r>
          </a:p>
          <a:p>
            <a:r>
              <a:rPr lang="en-CA" dirty="0"/>
              <a:t>Data Analysis using </a:t>
            </a:r>
            <a:r>
              <a:rPr lang="en-CA" dirty="0" err="1"/>
              <a:t>NVivo</a:t>
            </a:r>
            <a:r>
              <a:rPr lang="en-CA" dirty="0"/>
              <a:t> Software</a:t>
            </a:r>
          </a:p>
        </p:txBody>
      </p:sp>
      <p:sp>
        <p:nvSpPr>
          <p:cNvPr id="3" name="Title 2"/>
          <p:cNvSpPr>
            <a:spLocks noGrp="1"/>
          </p:cNvSpPr>
          <p:nvPr>
            <p:ph type="title"/>
          </p:nvPr>
        </p:nvSpPr>
        <p:spPr/>
        <p:txBody>
          <a:bodyPr/>
          <a:lstStyle/>
          <a:p>
            <a:r>
              <a:rPr lang="en-US" dirty="0"/>
              <a:t>Research Methodology</a:t>
            </a: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endParaRPr lang="en-CA" dirty="0"/>
          </a:p>
        </p:txBody>
      </p:sp>
      <p:pic>
        <p:nvPicPr>
          <p:cNvPr id="3074" name="Picture 2" descr="C:\Users\Al\AppData\Local\Microsoft\Windows\Temporary Internet Files\Content.Outlook\5I8MU6YF\Participant themes diagram as jpeg (2).jpg"/>
          <p:cNvPicPr>
            <a:picLocks noGrp="1" noChangeAspect="1" noChangeArrowheads="1"/>
          </p:cNvPicPr>
          <p:nvPr>
            <p:ph idx="1"/>
          </p:nvPr>
        </p:nvPicPr>
        <p:blipFill>
          <a:blip r:embed="rId3" cstate="print"/>
          <a:srcRect r="20537" b="21606"/>
          <a:stretch>
            <a:fillRect/>
          </a:stretch>
        </p:blipFill>
        <p:spPr bwMode="auto">
          <a:xfrm>
            <a:off x="381000" y="1143000"/>
            <a:ext cx="8534400" cy="4724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CA" sz="2800" dirty="0"/>
          </a:p>
          <a:p>
            <a:r>
              <a:rPr lang="en-CA" sz="2800" dirty="0"/>
              <a:t>Technology</a:t>
            </a:r>
          </a:p>
          <a:p>
            <a:r>
              <a:rPr lang="en-CA" sz="2800" dirty="0"/>
              <a:t>Demographics</a:t>
            </a:r>
          </a:p>
          <a:p>
            <a:r>
              <a:rPr lang="en-CA" sz="2800" dirty="0"/>
              <a:t>Societal Shifts</a:t>
            </a:r>
          </a:p>
          <a:p>
            <a:r>
              <a:rPr lang="en-CA" sz="2800" dirty="0"/>
              <a:t>Economic Factors</a:t>
            </a:r>
          </a:p>
          <a:p>
            <a:r>
              <a:rPr lang="en-CA" sz="2800" dirty="0"/>
              <a:t>Regulatory Requirements</a:t>
            </a:r>
          </a:p>
          <a:p>
            <a:r>
              <a:rPr lang="en-CA" sz="2800" dirty="0"/>
              <a:t>Political Environments</a:t>
            </a:r>
          </a:p>
          <a:p>
            <a:endParaRPr lang="en-CA" sz="2800" dirty="0"/>
          </a:p>
          <a:p>
            <a:pPr>
              <a:buNone/>
            </a:pPr>
            <a:endParaRPr lang="en-CA" sz="2800" dirty="0"/>
          </a:p>
        </p:txBody>
      </p:sp>
      <p:sp>
        <p:nvSpPr>
          <p:cNvPr id="3" name="Title 2"/>
          <p:cNvSpPr>
            <a:spLocks noGrp="1"/>
          </p:cNvSpPr>
          <p:nvPr>
            <p:ph type="title"/>
          </p:nvPr>
        </p:nvSpPr>
        <p:spPr/>
        <p:txBody>
          <a:bodyPr>
            <a:normAutofit fontScale="90000"/>
          </a:bodyPr>
          <a:lstStyle/>
          <a:p>
            <a:r>
              <a:rPr lang="en-CA" dirty="0"/>
              <a:t>Findings</a:t>
            </a:r>
            <a:br>
              <a:rPr lang="en-CA" dirty="0"/>
            </a:br>
            <a:r>
              <a:rPr lang="en-CA" sz="3000" b="0" dirty="0">
                <a:effectLst/>
              </a:rPr>
              <a:t>The Nature of Change-Drivers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endParaRPr lang="en-CA" sz="2400" i="1" dirty="0"/>
          </a:p>
          <a:p>
            <a:pPr>
              <a:buNone/>
            </a:pPr>
            <a:r>
              <a:rPr lang="en-CA" sz="2400" i="1" dirty="0"/>
              <a:t>“It’s knowing that there’s this very fast trend out there with technology and knowing that we have got to do that and that we have to be making advances in that way because it’s going to become more and more but also knowing that there’s this whole group of people that need to be served in another way and there’s also this intangible thing that people gain at our programs that’s not just about information.  It’s about connecting with others and feeling that they’re not so isolated and regaining that sense of emotional support and person connectedness and that has a value to it that’s very hard to quantify. ”</a:t>
            </a:r>
          </a:p>
        </p:txBody>
      </p:sp>
      <p:sp>
        <p:nvSpPr>
          <p:cNvPr id="3" name="Title 2"/>
          <p:cNvSpPr>
            <a:spLocks noGrp="1"/>
          </p:cNvSpPr>
          <p:nvPr>
            <p:ph type="title"/>
          </p:nvPr>
        </p:nvSpPr>
        <p:spPr/>
        <p:txBody>
          <a:bodyPr>
            <a:normAutofit fontScale="90000"/>
          </a:bodyPr>
          <a:lstStyle/>
          <a:p>
            <a:r>
              <a:rPr lang="en-CA" dirty="0"/>
              <a:t>Findings</a:t>
            </a:r>
            <a:br>
              <a:rPr lang="en-CA" dirty="0"/>
            </a:br>
            <a:r>
              <a:rPr lang="en-CA" sz="3000" b="0" dirty="0">
                <a:effectLst/>
              </a:rPr>
              <a:t>What Participants Said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CA" sz="2800" i="1" dirty="0"/>
          </a:p>
          <a:p>
            <a:pPr>
              <a:buNone/>
            </a:pPr>
            <a:r>
              <a:rPr lang="en-CA" sz="2800" i="1" dirty="0"/>
              <a:t>“It’s having enough balance so there’s enough structure that there’s some consistency and safety and some adherence to the things that have to be adhered to while allowing the freedom to shape the program in a way that makes sense for each group.”</a:t>
            </a:r>
            <a:endParaRPr lang="en-CA" dirty="0"/>
          </a:p>
        </p:txBody>
      </p:sp>
      <p:sp>
        <p:nvSpPr>
          <p:cNvPr id="3" name="Title 2"/>
          <p:cNvSpPr>
            <a:spLocks noGrp="1"/>
          </p:cNvSpPr>
          <p:nvPr>
            <p:ph type="title"/>
          </p:nvPr>
        </p:nvSpPr>
        <p:spPr/>
        <p:txBody>
          <a:bodyPr>
            <a:normAutofit fontScale="90000"/>
          </a:bodyPr>
          <a:lstStyle/>
          <a:p>
            <a:r>
              <a:rPr lang="en-CA" dirty="0"/>
              <a:t>Findings</a:t>
            </a:r>
            <a:br>
              <a:rPr lang="en-CA" dirty="0"/>
            </a:br>
            <a:r>
              <a:rPr lang="en-CA" sz="3000" b="0" dirty="0">
                <a:effectLst/>
              </a:rPr>
              <a:t>What Participants Said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59491"/>
          </a:xfrm>
        </p:spPr>
        <p:txBody>
          <a:bodyPr/>
          <a:lstStyle/>
          <a:p>
            <a:r>
              <a:rPr lang="en-CA" dirty="0"/>
              <a:t>Objective</a:t>
            </a:r>
          </a:p>
          <a:p>
            <a:r>
              <a:rPr lang="en-CA" dirty="0"/>
              <a:t>Definitions</a:t>
            </a:r>
          </a:p>
          <a:p>
            <a:r>
              <a:rPr lang="en-CA" dirty="0"/>
              <a:t>The Need</a:t>
            </a:r>
          </a:p>
          <a:p>
            <a:r>
              <a:rPr lang="en-CA" dirty="0"/>
              <a:t>Current Literature</a:t>
            </a:r>
          </a:p>
          <a:p>
            <a:r>
              <a:rPr lang="en-CA" dirty="0"/>
              <a:t>Framework, Question, &amp; Methodology</a:t>
            </a:r>
          </a:p>
          <a:p>
            <a:r>
              <a:rPr lang="en-CA" dirty="0"/>
              <a:t>Findings</a:t>
            </a:r>
          </a:p>
          <a:p>
            <a:r>
              <a:rPr lang="en-CA" dirty="0"/>
              <a:t>Strengths, Limitations, &amp; Future Studies</a:t>
            </a:r>
          </a:p>
          <a:p>
            <a:r>
              <a:rPr lang="en-CA" dirty="0"/>
              <a:t>Contribution, Implications, &amp; Implementation</a:t>
            </a:r>
          </a:p>
          <a:p>
            <a:r>
              <a:rPr lang="en-CA" dirty="0"/>
              <a:t>Acknowledgements</a:t>
            </a:r>
          </a:p>
          <a:p>
            <a:endParaRPr lang="en-CA" dirty="0"/>
          </a:p>
        </p:txBody>
      </p:sp>
      <p:sp>
        <p:nvSpPr>
          <p:cNvPr id="3" name="Title 2"/>
          <p:cNvSpPr>
            <a:spLocks noGrp="1"/>
          </p:cNvSpPr>
          <p:nvPr>
            <p:ph type="title"/>
          </p:nvPr>
        </p:nvSpPr>
        <p:spPr>
          <a:xfrm>
            <a:off x="457200" y="274638"/>
            <a:ext cx="8229600" cy="1143000"/>
          </a:xfrm>
        </p:spPr>
        <p:txBody>
          <a:bodyPr/>
          <a:lstStyle/>
          <a:p>
            <a:r>
              <a:rPr lang="en-US" dirty="0"/>
              <a:t>Presentation Outline</a:t>
            </a: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800" dirty="0"/>
              <a:t>Reputation for Providing Value</a:t>
            </a:r>
          </a:p>
          <a:p>
            <a:r>
              <a:rPr lang="en-CA" sz="2800" dirty="0"/>
              <a:t>Solid Financial Management</a:t>
            </a:r>
          </a:p>
          <a:p>
            <a:r>
              <a:rPr lang="en-CA" sz="2800" dirty="0"/>
              <a:t>Clear Identity &amp; Vision</a:t>
            </a:r>
          </a:p>
          <a:p>
            <a:r>
              <a:rPr lang="en-CA" sz="2800" dirty="0"/>
              <a:t>Partnerships, Relationships, &amp; Collaboration</a:t>
            </a:r>
          </a:p>
          <a:p>
            <a:r>
              <a:rPr lang="en-CA" sz="2800" dirty="0"/>
              <a:t>Continuous Learning</a:t>
            </a:r>
          </a:p>
          <a:p>
            <a:r>
              <a:rPr lang="en-CA" sz="2800" dirty="0"/>
              <a:t>New Mindsets</a:t>
            </a:r>
          </a:p>
          <a:p>
            <a:r>
              <a:rPr lang="en-CA" sz="2800" dirty="0"/>
              <a:t>Stretch Goals</a:t>
            </a:r>
          </a:p>
          <a:p>
            <a:r>
              <a:rPr lang="en-CA" sz="2800" dirty="0"/>
              <a:t>Consistency</a:t>
            </a:r>
          </a:p>
        </p:txBody>
      </p:sp>
      <p:sp>
        <p:nvSpPr>
          <p:cNvPr id="3" name="Title 2"/>
          <p:cNvSpPr>
            <a:spLocks noGrp="1"/>
          </p:cNvSpPr>
          <p:nvPr>
            <p:ph type="title"/>
          </p:nvPr>
        </p:nvSpPr>
        <p:spPr/>
        <p:txBody>
          <a:bodyPr>
            <a:normAutofit fontScale="90000"/>
          </a:bodyPr>
          <a:lstStyle/>
          <a:p>
            <a:r>
              <a:rPr lang="en-CA" dirty="0"/>
              <a:t>Findings</a:t>
            </a:r>
            <a:br>
              <a:rPr lang="en-CA" dirty="0"/>
            </a:br>
            <a:r>
              <a:rPr lang="en-CA" sz="3000" b="0" dirty="0">
                <a:effectLst/>
              </a:rPr>
              <a:t>Participants’ Adaptability Gauge</a:t>
            </a:r>
          </a:p>
        </p:txBody>
      </p:sp>
      <p:pic>
        <p:nvPicPr>
          <p:cNvPr id="5" name="Picture 4" descr="iStock_000018922815 Guage image.jpg"/>
          <p:cNvPicPr>
            <a:picLocks noChangeAspect="1"/>
          </p:cNvPicPr>
          <p:nvPr/>
        </p:nvPicPr>
        <p:blipFill>
          <a:blip r:embed="rId3" cstate="print"/>
          <a:stretch>
            <a:fillRect/>
          </a:stretch>
        </p:blipFill>
        <p:spPr>
          <a:xfrm>
            <a:off x="4800600" y="3505200"/>
            <a:ext cx="3082993" cy="204565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indent="0">
              <a:buNone/>
            </a:pPr>
            <a:r>
              <a:rPr lang="en-CA" dirty="0"/>
              <a:t>Adaptive capacity exists when the necessary elements are present in the right combination.  People, circumstance, resources, connections, opportunity are the ingredients for adaptive capacity.</a:t>
            </a:r>
          </a:p>
          <a:p>
            <a:pPr>
              <a:buNone/>
            </a:pPr>
            <a:endParaRPr lang="en-CA" dirty="0"/>
          </a:p>
          <a:p>
            <a:pPr>
              <a:buNone/>
            </a:pPr>
            <a:r>
              <a:rPr lang="en-CA" dirty="0"/>
              <a:t>Which ingredients are </a:t>
            </a:r>
          </a:p>
          <a:p>
            <a:pPr>
              <a:buNone/>
            </a:pPr>
            <a:r>
              <a:rPr lang="en-CA" dirty="0"/>
              <a:t>combined, to what extent,</a:t>
            </a:r>
          </a:p>
          <a:p>
            <a:pPr>
              <a:buNone/>
            </a:pPr>
            <a:r>
              <a:rPr lang="en-CA" dirty="0"/>
              <a:t>determines adaptive </a:t>
            </a:r>
          </a:p>
          <a:p>
            <a:pPr>
              <a:buNone/>
            </a:pPr>
            <a:r>
              <a:rPr lang="en-CA" dirty="0"/>
              <a:t>capacity for the particular </a:t>
            </a:r>
          </a:p>
          <a:p>
            <a:pPr>
              <a:buNone/>
            </a:pPr>
            <a:r>
              <a:rPr lang="en-CA" dirty="0"/>
              <a:t>non-profit organization.</a:t>
            </a:r>
          </a:p>
        </p:txBody>
      </p:sp>
      <p:sp>
        <p:nvSpPr>
          <p:cNvPr id="3" name="Title 2"/>
          <p:cNvSpPr>
            <a:spLocks noGrp="1"/>
          </p:cNvSpPr>
          <p:nvPr>
            <p:ph type="title"/>
          </p:nvPr>
        </p:nvSpPr>
        <p:spPr/>
        <p:txBody>
          <a:bodyPr>
            <a:normAutofit fontScale="90000"/>
          </a:bodyPr>
          <a:lstStyle/>
          <a:p>
            <a:r>
              <a:rPr lang="en-CA" dirty="0"/>
              <a:t>Findings</a:t>
            </a:r>
            <a:br>
              <a:rPr lang="en-CA" dirty="0"/>
            </a:br>
            <a:r>
              <a:rPr lang="en-CA" sz="3000" b="0" dirty="0">
                <a:effectLst/>
              </a:rPr>
              <a:t>What Does It Mean?</a:t>
            </a:r>
          </a:p>
        </p:txBody>
      </p:sp>
      <p:pic>
        <p:nvPicPr>
          <p:cNvPr id="4" name="Picture 3" descr="Hazel's Cookies.bmp"/>
          <p:cNvPicPr>
            <a:picLocks noChangeAspect="1"/>
          </p:cNvPicPr>
          <p:nvPr/>
        </p:nvPicPr>
        <p:blipFill>
          <a:blip r:embed="rId3" cstate="print"/>
          <a:stretch>
            <a:fillRect/>
          </a:stretch>
        </p:blipFill>
        <p:spPr>
          <a:xfrm>
            <a:off x="5257800" y="3657600"/>
            <a:ext cx="3306763" cy="2144147"/>
          </a:xfrm>
          <a:prstGeom prst="round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Findings</a:t>
            </a:r>
            <a:br>
              <a:rPr lang="en-US" dirty="0"/>
            </a:br>
            <a:r>
              <a:rPr lang="en-US" sz="3000" b="0" dirty="0">
                <a:effectLst/>
              </a:rPr>
              <a:t>Tensions &amp; Balance</a:t>
            </a:r>
            <a:endParaRPr lang="en-CA" sz="3000" b="0" dirty="0">
              <a:effectLst/>
            </a:endParaRPr>
          </a:p>
        </p:txBody>
      </p:sp>
      <p:pic>
        <p:nvPicPr>
          <p:cNvPr id="4098" name="Picture 2" descr="C:\Users\Al\AppData\Local\Microsoft\Windows\Temporary Internet Files\Content.Outlook\5I8MU6YF\Balance diagram as jpeg.jpg"/>
          <p:cNvPicPr>
            <a:picLocks noGrp="1" noChangeAspect="1" noChangeArrowheads="1"/>
          </p:cNvPicPr>
          <p:nvPr>
            <p:ph idx="1"/>
          </p:nvPr>
        </p:nvPicPr>
        <p:blipFill>
          <a:blip r:embed="rId3" cstate="print"/>
          <a:srcRect r="50000" b="35075"/>
          <a:stretch>
            <a:fillRect/>
          </a:stretch>
        </p:blipFill>
        <p:spPr bwMode="auto">
          <a:xfrm>
            <a:off x="2590800" y="1524000"/>
            <a:ext cx="5906770" cy="479368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a:p>
            <a:r>
              <a:rPr lang="en-CA" dirty="0"/>
              <a:t>Rooted in the participants’ voices</a:t>
            </a:r>
          </a:p>
          <a:p>
            <a:r>
              <a:rPr lang="en-CA" dirty="0"/>
              <a:t>Systematic and consistent research process</a:t>
            </a:r>
          </a:p>
          <a:p>
            <a:r>
              <a:rPr lang="en-CA" dirty="0"/>
              <a:t>Cross-section of viewpoints </a:t>
            </a:r>
          </a:p>
          <a:p>
            <a:r>
              <a:rPr lang="en-CA" dirty="0"/>
              <a:t>Pilot Study Conducted</a:t>
            </a:r>
          </a:p>
        </p:txBody>
      </p:sp>
      <p:sp>
        <p:nvSpPr>
          <p:cNvPr id="3" name="Title 2"/>
          <p:cNvSpPr>
            <a:spLocks noGrp="1"/>
          </p:cNvSpPr>
          <p:nvPr>
            <p:ph type="title"/>
          </p:nvPr>
        </p:nvSpPr>
        <p:spPr/>
        <p:txBody>
          <a:bodyPr/>
          <a:lstStyle/>
          <a:p>
            <a:r>
              <a:rPr lang="en-US" dirty="0"/>
              <a:t>Strengths of This Study</a:t>
            </a:r>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Small number of participants (12)</a:t>
            </a:r>
          </a:p>
          <a:p>
            <a:r>
              <a:rPr lang="en-CA" dirty="0"/>
              <a:t>Small number of organizations (5)</a:t>
            </a:r>
          </a:p>
          <a:p>
            <a:endParaRPr lang="en-CA" dirty="0"/>
          </a:p>
          <a:p>
            <a:r>
              <a:rPr lang="en-CA" dirty="0"/>
              <a:t>Expand to larger geographic area</a:t>
            </a:r>
          </a:p>
          <a:p>
            <a:r>
              <a:rPr lang="en-CA" dirty="0"/>
              <a:t>Expand beyond English speaking participants</a:t>
            </a:r>
          </a:p>
          <a:p>
            <a:r>
              <a:rPr lang="en-CA" dirty="0"/>
              <a:t>Expand to differentiate between male and female viewpoints and/or by age group</a:t>
            </a:r>
          </a:p>
        </p:txBody>
      </p:sp>
      <p:sp>
        <p:nvSpPr>
          <p:cNvPr id="3" name="Title 2"/>
          <p:cNvSpPr>
            <a:spLocks noGrp="1"/>
          </p:cNvSpPr>
          <p:nvPr>
            <p:ph type="title"/>
          </p:nvPr>
        </p:nvSpPr>
        <p:spPr/>
        <p:txBody>
          <a:bodyPr/>
          <a:lstStyle/>
          <a:p>
            <a:r>
              <a:rPr lang="en-US" dirty="0"/>
              <a:t>Limitations &amp; Future Studies</a:t>
            </a:r>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dirty="0"/>
              <a:t>These findings can enhance the ability for non-profit organizations to develop adaptive capacity to better serve the communities and programs they support.</a:t>
            </a:r>
          </a:p>
          <a:p>
            <a:r>
              <a:rPr lang="en-CA" dirty="0"/>
              <a:t>Using these findings, non-profit organizations can tailor their actions and approaches to build adaptive capacity in their organizations.</a:t>
            </a:r>
          </a:p>
          <a:p>
            <a:r>
              <a:rPr lang="en-CA" dirty="0"/>
              <a:t>An unintended benefit is that it got people thinking about adaptive capacity and how it was demonstrated in their organization.</a:t>
            </a:r>
          </a:p>
        </p:txBody>
      </p:sp>
      <p:sp>
        <p:nvSpPr>
          <p:cNvPr id="3" name="Title 2"/>
          <p:cNvSpPr>
            <a:spLocks noGrp="1"/>
          </p:cNvSpPr>
          <p:nvPr>
            <p:ph type="title"/>
          </p:nvPr>
        </p:nvSpPr>
        <p:spPr/>
        <p:txBody>
          <a:bodyPr/>
          <a:lstStyle/>
          <a:p>
            <a:r>
              <a:rPr lang="en-US" dirty="0"/>
              <a:t>Contribution &amp; Implications</a:t>
            </a:r>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a:t>Awareness of the nature of changes in the external environment and the internal culture</a:t>
            </a:r>
          </a:p>
          <a:p>
            <a:r>
              <a:rPr lang="en-CA" dirty="0"/>
              <a:t>Cultivating a culture that is comfortable with ongoing change and hiring accordingly</a:t>
            </a:r>
          </a:p>
          <a:p>
            <a:r>
              <a:rPr lang="en-CA" dirty="0"/>
              <a:t>Examination of internal processes</a:t>
            </a:r>
          </a:p>
          <a:p>
            <a:r>
              <a:rPr lang="en-CA" dirty="0"/>
              <a:t>Build diversity in funding sources, expertise, products and services</a:t>
            </a:r>
          </a:p>
          <a:p>
            <a:r>
              <a:rPr lang="en-CA" dirty="0"/>
              <a:t>Foster transparency, trust, respect, integrity and credibility – walk the talk</a:t>
            </a:r>
          </a:p>
          <a:p>
            <a:pPr>
              <a:buNone/>
            </a:pPr>
            <a:endParaRPr lang="en-CA" dirty="0"/>
          </a:p>
        </p:txBody>
      </p:sp>
      <p:sp>
        <p:nvSpPr>
          <p:cNvPr id="3" name="Title 2"/>
          <p:cNvSpPr>
            <a:spLocks noGrp="1"/>
          </p:cNvSpPr>
          <p:nvPr>
            <p:ph type="title"/>
          </p:nvPr>
        </p:nvSpPr>
        <p:spPr/>
        <p:txBody>
          <a:bodyPr/>
          <a:lstStyle/>
          <a:p>
            <a:r>
              <a:rPr lang="en-US" dirty="0"/>
              <a:t>Implementation</a:t>
            </a:r>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CA" dirty="0"/>
          </a:p>
          <a:p>
            <a:r>
              <a:rPr lang="en-CA" dirty="0"/>
              <a:t>Encourage and mentor those that show adaptive capacity</a:t>
            </a:r>
          </a:p>
          <a:p>
            <a:r>
              <a:rPr lang="en-CA" dirty="0"/>
              <a:t>Stay true to the core values of the organization</a:t>
            </a:r>
          </a:p>
          <a:p>
            <a:r>
              <a:rPr lang="en-CA" dirty="0"/>
              <a:t>Create and tap into networks</a:t>
            </a:r>
          </a:p>
          <a:p>
            <a:r>
              <a:rPr lang="en-CA" dirty="0"/>
              <a:t>Use technology and keep current</a:t>
            </a:r>
          </a:p>
        </p:txBody>
      </p:sp>
      <p:sp>
        <p:nvSpPr>
          <p:cNvPr id="3" name="Title 2"/>
          <p:cNvSpPr>
            <a:spLocks noGrp="1"/>
          </p:cNvSpPr>
          <p:nvPr>
            <p:ph type="title"/>
          </p:nvPr>
        </p:nvSpPr>
        <p:spPr/>
        <p:txBody>
          <a:bodyPr/>
          <a:lstStyle/>
          <a:p>
            <a:r>
              <a:rPr lang="en-US" dirty="0"/>
              <a:t>Implementation</a:t>
            </a:r>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CA" dirty="0"/>
              <a:t>Al Gorley</a:t>
            </a:r>
          </a:p>
        </p:txBody>
      </p:sp>
      <p:sp>
        <p:nvSpPr>
          <p:cNvPr id="3" name="Title 2"/>
          <p:cNvSpPr>
            <a:spLocks noGrp="1"/>
          </p:cNvSpPr>
          <p:nvPr>
            <p:ph type="title"/>
          </p:nvPr>
        </p:nvSpPr>
        <p:spPr/>
        <p:txBody>
          <a:bodyPr/>
          <a:lstStyle/>
          <a:p>
            <a:r>
              <a:rPr lang="en-US" dirty="0"/>
              <a:t>Acknowledgements</a:t>
            </a:r>
            <a:endParaRPr lang="en-CA" dirty="0"/>
          </a:p>
        </p:txBody>
      </p:sp>
      <p:pic>
        <p:nvPicPr>
          <p:cNvPr id="4" name="Picture 3" descr="Alphoto.jpg"/>
          <p:cNvPicPr>
            <a:picLocks noChangeAspect="1"/>
          </p:cNvPicPr>
          <p:nvPr/>
        </p:nvPicPr>
        <p:blipFill>
          <a:blip r:embed="rId3" cstate="print"/>
          <a:stretch>
            <a:fillRect/>
          </a:stretch>
        </p:blipFill>
        <p:spPr>
          <a:xfrm>
            <a:off x="3962400" y="1371600"/>
            <a:ext cx="3962400" cy="4953000"/>
          </a:xfrm>
          <a:prstGeom prst="round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CA" dirty="0"/>
              <a:t>Dottie Agger-Gupta</a:t>
            </a:r>
          </a:p>
          <a:p>
            <a:pPr>
              <a:buNone/>
            </a:pPr>
            <a:endParaRPr lang="en-CA" dirty="0"/>
          </a:p>
        </p:txBody>
      </p:sp>
      <p:sp>
        <p:nvSpPr>
          <p:cNvPr id="3" name="Title 2"/>
          <p:cNvSpPr>
            <a:spLocks noGrp="1"/>
          </p:cNvSpPr>
          <p:nvPr>
            <p:ph type="title"/>
          </p:nvPr>
        </p:nvSpPr>
        <p:spPr/>
        <p:txBody>
          <a:bodyPr/>
          <a:lstStyle/>
          <a:p>
            <a:r>
              <a:rPr lang="en-US" dirty="0"/>
              <a:t>Acknowledgements</a:t>
            </a:r>
            <a:endParaRPr lang="en-CA" dirty="0"/>
          </a:p>
        </p:txBody>
      </p:sp>
      <p:pic>
        <p:nvPicPr>
          <p:cNvPr id="4" name="Picture 3" descr="Dottie.jpg"/>
          <p:cNvPicPr>
            <a:picLocks noChangeAspect="1"/>
          </p:cNvPicPr>
          <p:nvPr/>
        </p:nvPicPr>
        <p:blipFill>
          <a:blip r:embed="rId3" cstate="print"/>
          <a:stretch>
            <a:fillRect/>
          </a:stretch>
        </p:blipFill>
        <p:spPr>
          <a:xfrm>
            <a:off x="2451032" y="2209800"/>
            <a:ext cx="4787968" cy="3581400"/>
          </a:xfrm>
          <a:prstGeom prst="round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429000" cy="4525963"/>
          </a:xfrm>
        </p:spPr>
        <p:txBody>
          <a:bodyPr/>
          <a:lstStyle/>
          <a:p>
            <a:pPr marL="0" indent="0">
              <a:buNone/>
            </a:pPr>
            <a:r>
              <a:rPr lang="en-US" dirty="0"/>
              <a:t>To add new knowledge to our current understanding of adaptive capacity in non-profit organizations </a:t>
            </a:r>
          </a:p>
        </p:txBody>
      </p:sp>
      <p:sp>
        <p:nvSpPr>
          <p:cNvPr id="3" name="Title 2"/>
          <p:cNvSpPr>
            <a:spLocks noGrp="1"/>
          </p:cNvSpPr>
          <p:nvPr>
            <p:ph type="title"/>
          </p:nvPr>
        </p:nvSpPr>
        <p:spPr/>
        <p:txBody>
          <a:bodyPr/>
          <a:lstStyle/>
          <a:p>
            <a:r>
              <a:rPr lang="en-US" dirty="0"/>
              <a:t>Objective</a:t>
            </a:r>
            <a:endParaRPr lang="en-CA" dirty="0"/>
          </a:p>
        </p:txBody>
      </p:sp>
      <p:pic>
        <p:nvPicPr>
          <p:cNvPr id="4" name="Picture 3" descr="enlightenment.png"/>
          <p:cNvPicPr>
            <a:picLocks noChangeAspect="1"/>
          </p:cNvPicPr>
          <p:nvPr/>
        </p:nvPicPr>
        <p:blipFill>
          <a:blip r:embed="rId3" cstate="print"/>
          <a:stretch>
            <a:fillRect/>
          </a:stretch>
        </p:blipFill>
        <p:spPr>
          <a:xfrm>
            <a:off x="4648200" y="685800"/>
            <a:ext cx="3648075" cy="5486400"/>
          </a:xfrm>
          <a:prstGeom prst="round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Acknowledgements</a:t>
            </a:r>
            <a:endParaRPr lang="en-CA" dirty="0"/>
          </a:p>
        </p:txBody>
      </p:sp>
      <p:pic>
        <p:nvPicPr>
          <p:cNvPr id="9" name="Content Placeholder 8" descr="brigitte_harris.jpg"/>
          <p:cNvPicPr>
            <a:picLocks noGrp="1" noChangeAspect="1"/>
          </p:cNvPicPr>
          <p:nvPr>
            <p:ph idx="1"/>
          </p:nvPr>
        </p:nvPicPr>
        <p:blipFill>
          <a:blip r:embed="rId3" cstate="print"/>
          <a:stretch>
            <a:fillRect/>
          </a:stretch>
        </p:blipFill>
        <p:spPr>
          <a:xfrm>
            <a:off x="533400" y="1371600"/>
            <a:ext cx="3332018" cy="2819400"/>
          </a:xfrm>
          <a:prstGeom prst="roundRect">
            <a:avLst/>
          </a:prstGeom>
        </p:spPr>
      </p:pic>
      <p:pic>
        <p:nvPicPr>
          <p:cNvPr id="10" name="Picture 9" descr="Jo-Anne-Clarke-139240.jpg"/>
          <p:cNvPicPr>
            <a:picLocks noChangeAspect="1"/>
          </p:cNvPicPr>
          <p:nvPr/>
        </p:nvPicPr>
        <p:blipFill>
          <a:blip r:embed="rId4" cstate="print"/>
          <a:stretch>
            <a:fillRect/>
          </a:stretch>
        </p:blipFill>
        <p:spPr>
          <a:xfrm>
            <a:off x="4648200" y="1447800"/>
            <a:ext cx="1872072" cy="2571540"/>
          </a:xfrm>
          <a:prstGeom prst="roundRect">
            <a:avLst/>
          </a:prstGeom>
        </p:spPr>
      </p:pic>
      <p:pic>
        <p:nvPicPr>
          <p:cNvPr id="11" name="Picture 10" descr="Nancy Wallis .jpg"/>
          <p:cNvPicPr>
            <a:picLocks noChangeAspect="1"/>
          </p:cNvPicPr>
          <p:nvPr/>
        </p:nvPicPr>
        <p:blipFill>
          <a:blip r:embed="rId5" cstate="print"/>
          <a:stretch>
            <a:fillRect/>
          </a:stretch>
        </p:blipFill>
        <p:spPr>
          <a:xfrm>
            <a:off x="6477000" y="2819400"/>
            <a:ext cx="1973276" cy="2971800"/>
          </a:xfrm>
          <a:prstGeom prst="roundRect">
            <a:avLst/>
          </a:prstGeom>
        </p:spPr>
      </p:pic>
      <p:pic>
        <p:nvPicPr>
          <p:cNvPr id="12" name="Picture 11" descr="LBaca.jpg"/>
          <p:cNvPicPr>
            <a:picLocks noChangeAspect="1"/>
          </p:cNvPicPr>
          <p:nvPr/>
        </p:nvPicPr>
        <p:blipFill>
          <a:blip r:embed="rId6" cstate="print"/>
          <a:stretch>
            <a:fillRect/>
          </a:stretch>
        </p:blipFill>
        <p:spPr>
          <a:xfrm>
            <a:off x="2971800" y="3505200"/>
            <a:ext cx="1828800" cy="2286000"/>
          </a:xfrm>
          <a:prstGeom prst="roundRect">
            <a:avLst/>
          </a:prstGeom>
        </p:spPr>
      </p:pic>
      <p:sp>
        <p:nvSpPr>
          <p:cNvPr id="7" name="TextBox 6"/>
          <p:cNvSpPr txBox="1"/>
          <p:nvPr/>
        </p:nvSpPr>
        <p:spPr>
          <a:xfrm>
            <a:off x="762000" y="4191000"/>
            <a:ext cx="2209800" cy="461665"/>
          </a:xfrm>
          <a:prstGeom prst="rect">
            <a:avLst/>
          </a:prstGeom>
          <a:noFill/>
        </p:spPr>
        <p:txBody>
          <a:bodyPr wrap="square" rtlCol="0">
            <a:spAutoFit/>
          </a:bodyPr>
          <a:lstStyle/>
          <a:p>
            <a:r>
              <a:rPr lang="en-CA" sz="1200" dirty="0"/>
              <a:t>Brigitte Harris, PhD</a:t>
            </a:r>
          </a:p>
          <a:p>
            <a:r>
              <a:rPr lang="en-CA" sz="1200" dirty="0"/>
              <a:t>External Examiner</a:t>
            </a:r>
          </a:p>
        </p:txBody>
      </p:sp>
      <p:sp>
        <p:nvSpPr>
          <p:cNvPr id="8" name="TextBox 7"/>
          <p:cNvSpPr txBox="1"/>
          <p:nvPr/>
        </p:nvSpPr>
        <p:spPr>
          <a:xfrm>
            <a:off x="4800600" y="4038600"/>
            <a:ext cx="2514600" cy="461665"/>
          </a:xfrm>
          <a:prstGeom prst="rect">
            <a:avLst/>
          </a:prstGeom>
          <a:noFill/>
        </p:spPr>
        <p:txBody>
          <a:bodyPr wrap="square" rtlCol="0">
            <a:spAutoFit/>
          </a:bodyPr>
          <a:lstStyle/>
          <a:p>
            <a:r>
              <a:rPr lang="en-CA" sz="1200" dirty="0"/>
              <a:t>Jo-Anne Clarke</a:t>
            </a:r>
          </a:p>
          <a:p>
            <a:r>
              <a:rPr lang="en-CA" sz="1200" dirty="0"/>
              <a:t>Student Reader</a:t>
            </a:r>
          </a:p>
        </p:txBody>
      </p:sp>
      <p:sp>
        <p:nvSpPr>
          <p:cNvPr id="13" name="TextBox 12"/>
          <p:cNvSpPr txBox="1"/>
          <p:nvPr/>
        </p:nvSpPr>
        <p:spPr>
          <a:xfrm>
            <a:off x="2971800" y="5791200"/>
            <a:ext cx="2514600" cy="461665"/>
          </a:xfrm>
          <a:prstGeom prst="rect">
            <a:avLst/>
          </a:prstGeom>
          <a:noFill/>
        </p:spPr>
        <p:txBody>
          <a:bodyPr wrap="square" rtlCol="0">
            <a:spAutoFit/>
          </a:bodyPr>
          <a:lstStyle/>
          <a:p>
            <a:r>
              <a:rPr lang="en-CA" sz="1200" dirty="0"/>
              <a:t>Leonard Baca, </a:t>
            </a:r>
            <a:r>
              <a:rPr lang="en-CA" sz="1200" dirty="0" err="1"/>
              <a:t>EdD</a:t>
            </a:r>
            <a:endParaRPr lang="en-CA" sz="1200" dirty="0"/>
          </a:p>
          <a:p>
            <a:r>
              <a:rPr lang="en-CA" sz="1200" dirty="0"/>
              <a:t>Faculty Reader</a:t>
            </a:r>
          </a:p>
        </p:txBody>
      </p:sp>
      <p:sp>
        <p:nvSpPr>
          <p:cNvPr id="14" name="TextBox 13"/>
          <p:cNvSpPr txBox="1"/>
          <p:nvPr/>
        </p:nvSpPr>
        <p:spPr>
          <a:xfrm>
            <a:off x="6629400" y="5791200"/>
            <a:ext cx="2133600" cy="461665"/>
          </a:xfrm>
          <a:prstGeom prst="rect">
            <a:avLst/>
          </a:prstGeom>
          <a:noFill/>
        </p:spPr>
        <p:txBody>
          <a:bodyPr wrap="square" rtlCol="0">
            <a:spAutoFit/>
          </a:bodyPr>
          <a:lstStyle/>
          <a:p>
            <a:r>
              <a:rPr lang="en-CA" sz="1200" dirty="0"/>
              <a:t>Nancy Wallis, PhD</a:t>
            </a:r>
          </a:p>
          <a:p>
            <a:r>
              <a:rPr lang="en-CA" sz="1200" dirty="0"/>
              <a:t>Faculty Reader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CA" dirty="0"/>
          </a:p>
          <a:p>
            <a:pPr>
              <a:buNone/>
            </a:pPr>
            <a:endParaRPr lang="en-CA" dirty="0"/>
          </a:p>
        </p:txBody>
      </p:sp>
      <p:sp>
        <p:nvSpPr>
          <p:cNvPr id="3" name="Title 2"/>
          <p:cNvSpPr>
            <a:spLocks noGrp="1"/>
          </p:cNvSpPr>
          <p:nvPr>
            <p:ph type="title"/>
          </p:nvPr>
        </p:nvSpPr>
        <p:spPr/>
        <p:txBody>
          <a:bodyPr/>
          <a:lstStyle/>
          <a:p>
            <a:r>
              <a:rPr lang="en-CA" dirty="0"/>
              <a:t>Questions?</a:t>
            </a:r>
          </a:p>
        </p:txBody>
      </p:sp>
      <p:pic>
        <p:nvPicPr>
          <p:cNvPr id="4" name="Picture 3" descr="question-mark.jpg"/>
          <p:cNvPicPr>
            <a:picLocks noChangeAspect="1"/>
          </p:cNvPicPr>
          <p:nvPr/>
        </p:nvPicPr>
        <p:blipFill>
          <a:blip r:embed="rId3" cstate="print"/>
          <a:stretch>
            <a:fillRect/>
          </a:stretch>
        </p:blipFill>
        <p:spPr>
          <a:xfrm>
            <a:off x="5410200" y="1219200"/>
            <a:ext cx="3277210" cy="4267200"/>
          </a:xfrm>
          <a:prstGeom prst="round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lstStyle/>
          <a:p>
            <a:pPr>
              <a:buNone/>
            </a:pPr>
            <a:r>
              <a:rPr lang="en-US" dirty="0"/>
              <a:t>Adaptive Capacity:</a:t>
            </a:r>
          </a:p>
          <a:p>
            <a:pPr>
              <a:buNone/>
            </a:pPr>
            <a:r>
              <a:rPr lang="en-US" dirty="0"/>
              <a:t>  A dynamic, organic approach to proactively preparing for change and anticipating that unpredictable forces will shape an organization’s surroundings</a:t>
            </a:r>
          </a:p>
          <a:p>
            <a:pPr>
              <a:buNone/>
            </a:pPr>
            <a:endParaRPr lang="en-US" dirty="0"/>
          </a:p>
          <a:p>
            <a:pPr>
              <a:buNone/>
            </a:pPr>
            <a:r>
              <a:rPr lang="en-US" dirty="0"/>
              <a:t>Non-Profit Organization:</a:t>
            </a:r>
          </a:p>
          <a:p>
            <a:pPr>
              <a:buNone/>
            </a:pPr>
            <a:r>
              <a:rPr lang="en-US" dirty="0"/>
              <a:t>  An organization that invests any net earnings back into programs or services instead of distributing to shareholders or owners</a:t>
            </a:r>
            <a:endParaRPr lang="en-CA" dirty="0"/>
          </a:p>
          <a:p>
            <a:endParaRPr lang="en-CA" dirty="0"/>
          </a:p>
        </p:txBody>
      </p:sp>
      <p:sp>
        <p:nvSpPr>
          <p:cNvPr id="3" name="Title 2"/>
          <p:cNvSpPr>
            <a:spLocks noGrp="1"/>
          </p:cNvSpPr>
          <p:nvPr>
            <p:ph type="title"/>
          </p:nvPr>
        </p:nvSpPr>
        <p:spPr/>
        <p:txBody>
          <a:bodyPr/>
          <a:lstStyle/>
          <a:p>
            <a:r>
              <a:rPr lang="en-US" dirty="0"/>
              <a:t>Operational Definitions</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b="0" dirty="0">
                <a:effectLst/>
              </a:rPr>
              <a:t>Proactive Adaptation</a:t>
            </a:r>
            <a:endParaRPr lang="en-CA" sz="2700" b="0" dirty="0">
              <a:effectLst/>
            </a:endParaRPr>
          </a:p>
        </p:txBody>
      </p:sp>
      <p:pic>
        <p:nvPicPr>
          <p:cNvPr id="4" name="Content Placeholder 3" descr="Proactive diagram as jpeg.jpg"/>
          <p:cNvPicPr>
            <a:picLocks noGrp="1" noChangeAspect="1"/>
          </p:cNvPicPr>
          <p:nvPr>
            <p:ph idx="1"/>
          </p:nvPr>
        </p:nvPicPr>
        <p:blipFill>
          <a:blip r:embed="rId3" cstate="print"/>
          <a:srcRect r="64854" b="64854"/>
          <a:stretch>
            <a:fillRect/>
          </a:stretch>
        </p:blipFill>
        <p:spPr>
          <a:xfrm>
            <a:off x="457200" y="1066800"/>
            <a:ext cx="7162800" cy="3714750"/>
          </a:xfrm>
          <a:prstGeom prst="roundRect">
            <a:avLst/>
          </a:prstGeom>
        </p:spPr>
      </p:pic>
      <p:sp>
        <p:nvSpPr>
          <p:cNvPr id="5" name="Oval 4"/>
          <p:cNvSpPr/>
          <p:nvPr/>
        </p:nvSpPr>
        <p:spPr>
          <a:xfrm>
            <a:off x="4953000" y="4648200"/>
            <a:ext cx="4038600" cy="2133600"/>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b="0" dirty="0">
                <a:effectLst/>
              </a:rPr>
              <a:t>Reactive Adaptation</a:t>
            </a:r>
            <a:endParaRPr lang="en-CA" sz="2700" b="0" dirty="0">
              <a:effectLst/>
            </a:endParaRPr>
          </a:p>
        </p:txBody>
      </p:sp>
      <p:pic>
        <p:nvPicPr>
          <p:cNvPr id="1026" name="Picture 2" descr="C:\Users\Al\AppData\Local\Microsoft\Windows\Temporary Internet Files\Content.Outlook\5I8MU6YF\Reactive diagram as pjet.jpg"/>
          <p:cNvPicPr>
            <a:picLocks noGrp="1" noChangeAspect="1" noChangeArrowheads="1"/>
          </p:cNvPicPr>
          <p:nvPr>
            <p:ph idx="1"/>
          </p:nvPr>
        </p:nvPicPr>
        <p:blipFill>
          <a:blip r:embed="rId3" cstate="print"/>
          <a:srcRect r="63679" b="63697"/>
          <a:stretch>
            <a:fillRect/>
          </a:stretch>
        </p:blipFill>
        <p:spPr bwMode="auto">
          <a:xfrm>
            <a:off x="685800" y="1219200"/>
            <a:ext cx="7772400" cy="4664995"/>
          </a:xfrm>
          <a:prstGeom prst="round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me-Changer-Large.jpg"/>
          <p:cNvPicPr>
            <a:picLocks noGrp="1" noChangeAspect="1"/>
          </p:cNvPicPr>
          <p:nvPr>
            <p:ph idx="1"/>
          </p:nvPr>
        </p:nvPicPr>
        <p:blipFill>
          <a:blip r:embed="rId3" cstate="print"/>
          <a:stretch>
            <a:fillRect/>
          </a:stretch>
        </p:blipFill>
        <p:spPr>
          <a:xfrm>
            <a:off x="1219200" y="1447799"/>
            <a:ext cx="7347856" cy="4434051"/>
          </a:xfrm>
          <a:prstGeom prst="roundRect">
            <a:avLst/>
          </a:prstGeom>
          <a:effectLst>
            <a:softEdge rad="127000"/>
          </a:effectLst>
        </p:spPr>
      </p:pic>
      <p:sp>
        <p:nvSpPr>
          <p:cNvPr id="3" name="Title 2"/>
          <p:cNvSpPr>
            <a:spLocks noGrp="1"/>
          </p:cNvSpPr>
          <p:nvPr>
            <p:ph type="title"/>
          </p:nvPr>
        </p:nvSpPr>
        <p:spPr/>
        <p:txBody>
          <a:bodyPr/>
          <a:lstStyle/>
          <a:p>
            <a:r>
              <a:rPr lang="en-US" dirty="0"/>
              <a:t>The Need</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8229600" cy="1143000"/>
          </a:xfrm>
        </p:spPr>
        <p:txBody>
          <a:bodyPr/>
          <a:lstStyle/>
          <a:p>
            <a:r>
              <a:rPr lang="en-US" dirty="0"/>
              <a:t>Current Literature</a:t>
            </a:r>
            <a:endParaRPr lang="en-CA" dirty="0"/>
          </a:p>
        </p:txBody>
      </p:sp>
      <p:pic>
        <p:nvPicPr>
          <p:cNvPr id="2050" name="Picture 2" descr="C:\Users\Al\AppData\Local\Microsoft\Windows\Temporary Internet Files\Content.Outlook\5I8MU6YF\Lit review themes as jpeg.jpg"/>
          <p:cNvPicPr>
            <a:picLocks noGrp="1" noChangeAspect="1" noChangeArrowheads="1"/>
          </p:cNvPicPr>
          <p:nvPr>
            <p:ph idx="1"/>
          </p:nvPr>
        </p:nvPicPr>
        <p:blipFill>
          <a:blip r:embed="rId3" cstate="print"/>
          <a:srcRect r="20939" b="23678"/>
          <a:stretch>
            <a:fillRect/>
          </a:stretch>
        </p:blipFill>
        <p:spPr bwMode="auto">
          <a:xfrm>
            <a:off x="990600" y="1447800"/>
            <a:ext cx="7315200" cy="44135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CA" sz="2400" dirty="0"/>
              <a:t>Learning Organization Culture</a:t>
            </a:r>
          </a:p>
          <a:p>
            <a:pPr>
              <a:buNone/>
            </a:pPr>
            <a:r>
              <a:rPr lang="en-CA" sz="2400" dirty="0"/>
              <a:t>	Perkins et al, 2007</a:t>
            </a:r>
          </a:p>
          <a:p>
            <a:pPr>
              <a:buNone/>
            </a:pPr>
            <a:r>
              <a:rPr lang="en-CA" sz="2400" dirty="0"/>
              <a:t>	Heifetz, </a:t>
            </a:r>
            <a:r>
              <a:rPr lang="en-CA" sz="2400" dirty="0" err="1"/>
              <a:t>Grashow</a:t>
            </a:r>
            <a:r>
              <a:rPr lang="en-CA" sz="2400" dirty="0"/>
              <a:t>, &amp; </a:t>
            </a:r>
            <a:r>
              <a:rPr lang="en-CA" sz="2400" dirty="0" err="1"/>
              <a:t>Linsky</a:t>
            </a:r>
            <a:r>
              <a:rPr lang="en-CA" sz="2400" dirty="0"/>
              <a:t>, 2009</a:t>
            </a:r>
          </a:p>
          <a:p>
            <a:pPr>
              <a:buNone/>
            </a:pPr>
            <a:r>
              <a:rPr lang="en-CA" sz="2400" dirty="0"/>
              <a:t>	Hargrove, 1995</a:t>
            </a:r>
          </a:p>
          <a:p>
            <a:pPr>
              <a:buNone/>
            </a:pPr>
            <a:endParaRPr lang="en-CA" dirty="0"/>
          </a:p>
          <a:p>
            <a:pPr>
              <a:buNone/>
            </a:pPr>
            <a:r>
              <a:rPr lang="en-CA" sz="2400" dirty="0"/>
              <a:t>Leadership</a:t>
            </a:r>
          </a:p>
          <a:p>
            <a:pPr>
              <a:buNone/>
            </a:pPr>
            <a:r>
              <a:rPr lang="en-CA" sz="2400" dirty="0"/>
              <a:t>	Jaskyte, 2004, 2011</a:t>
            </a:r>
          </a:p>
          <a:p>
            <a:pPr>
              <a:buNone/>
            </a:pPr>
            <a:r>
              <a:rPr lang="en-CA" sz="2400" dirty="0"/>
              <a:t>	Schein, 1992</a:t>
            </a:r>
          </a:p>
          <a:p>
            <a:pPr>
              <a:buNone/>
            </a:pPr>
            <a:r>
              <a:rPr lang="en-CA" sz="2400" dirty="0"/>
              <a:t>	Heifetz, </a:t>
            </a:r>
            <a:r>
              <a:rPr lang="en-CA" sz="2400" dirty="0" err="1"/>
              <a:t>Grashow</a:t>
            </a:r>
            <a:r>
              <a:rPr lang="en-CA" sz="2400" dirty="0"/>
              <a:t>, &amp; </a:t>
            </a:r>
            <a:r>
              <a:rPr lang="en-CA" sz="2400" dirty="0" err="1"/>
              <a:t>Linsky</a:t>
            </a:r>
            <a:r>
              <a:rPr lang="en-CA" sz="2400" dirty="0"/>
              <a:t>, 2009</a:t>
            </a:r>
          </a:p>
          <a:p>
            <a:pPr>
              <a:buNone/>
            </a:pPr>
            <a:endParaRPr lang="en-CA" dirty="0"/>
          </a:p>
          <a:p>
            <a:pPr>
              <a:buNone/>
            </a:pPr>
            <a:endParaRPr lang="en-CA" dirty="0"/>
          </a:p>
        </p:txBody>
      </p:sp>
      <p:sp>
        <p:nvSpPr>
          <p:cNvPr id="3" name="Title 2"/>
          <p:cNvSpPr>
            <a:spLocks noGrp="1"/>
          </p:cNvSpPr>
          <p:nvPr>
            <p:ph type="title"/>
          </p:nvPr>
        </p:nvSpPr>
        <p:spPr/>
        <p:txBody>
          <a:bodyPr/>
          <a:lstStyle/>
          <a:p>
            <a:r>
              <a:rPr lang="en-US" dirty="0"/>
              <a:t>Current Literature</a:t>
            </a:r>
            <a:endParaRPr lang="en-C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14331</TotalTime>
  <Words>5671</Words>
  <Application>Microsoft Office PowerPoint</Application>
  <PresentationFormat>On-screen Show (4:3)</PresentationFormat>
  <Paragraphs>552</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Lucida Sans Unicode</vt:lpstr>
      <vt:lpstr>Verdana</vt:lpstr>
      <vt:lpstr>Wingdings 2</vt:lpstr>
      <vt:lpstr>Wingdings 3</vt:lpstr>
      <vt:lpstr>Concourse</vt:lpstr>
      <vt:lpstr>ADAPTIVE CAPACITY AS A PROACTIVE APPROACH A dissertation submitted by PhD candidate Charlotte Gorley </vt:lpstr>
      <vt:lpstr>Presentation Outline</vt:lpstr>
      <vt:lpstr>Objective</vt:lpstr>
      <vt:lpstr>Operational Definitions</vt:lpstr>
      <vt:lpstr>Proactive Adaptation</vt:lpstr>
      <vt:lpstr>Reactive Adaptation</vt:lpstr>
      <vt:lpstr>The Need</vt:lpstr>
      <vt:lpstr>Current Literature</vt:lpstr>
      <vt:lpstr>Current Literature</vt:lpstr>
      <vt:lpstr>Current Literature</vt:lpstr>
      <vt:lpstr>Current Literature</vt:lpstr>
      <vt:lpstr>Framework</vt:lpstr>
      <vt:lpstr>The Question</vt:lpstr>
      <vt:lpstr>The Sub-Questions</vt:lpstr>
      <vt:lpstr>Research Methodology</vt:lpstr>
      <vt:lpstr>Findings</vt:lpstr>
      <vt:lpstr>Findings The Nature of Change-Drivers</vt:lpstr>
      <vt:lpstr>Findings What Participants Said</vt:lpstr>
      <vt:lpstr>Findings What Participants Said</vt:lpstr>
      <vt:lpstr>Findings Participants’ Adaptability Gauge</vt:lpstr>
      <vt:lpstr>Findings What Does It Mean?</vt:lpstr>
      <vt:lpstr>Findings Tensions &amp; Balance</vt:lpstr>
      <vt:lpstr>Strengths of This Study</vt:lpstr>
      <vt:lpstr>Limitations &amp; Future Studies</vt:lpstr>
      <vt:lpstr>Contribution &amp; Implications</vt:lpstr>
      <vt:lpstr>Implementation</vt:lpstr>
      <vt:lpstr>Implementation</vt:lpstr>
      <vt:lpstr>Acknowledgements</vt:lpstr>
      <vt:lpstr>Acknowledgements</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ADAPTIVE CAPACITY AS A PROACTIVE APPROACH A dissertation submitted by PhD candidate Charlotte Gorley</dc:title>
  <dc:creator>Al</dc:creator>
  <cp:lastModifiedBy>Charlotte Gorley</cp:lastModifiedBy>
  <cp:revision>348</cp:revision>
  <dcterms:created xsi:type="dcterms:W3CDTF">2012-07-15T18:40:25Z</dcterms:created>
  <dcterms:modified xsi:type="dcterms:W3CDTF">2017-08-11T16:13:02Z</dcterms:modified>
</cp:coreProperties>
</file>